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8" r:id="rId2"/>
    <p:sldId id="359" r:id="rId3"/>
    <p:sldId id="360" r:id="rId4"/>
    <p:sldId id="365" r:id="rId5"/>
    <p:sldId id="366" r:id="rId6"/>
    <p:sldId id="367" r:id="rId7"/>
    <p:sldId id="368" r:id="rId8"/>
    <p:sldId id="369" r:id="rId9"/>
    <p:sldId id="370" r:id="rId10"/>
    <p:sldId id="294" r:id="rId11"/>
    <p:sldId id="257" r:id="rId12"/>
    <p:sldId id="281" r:id="rId13"/>
    <p:sldId id="256" r:id="rId14"/>
    <p:sldId id="282" r:id="rId15"/>
    <p:sldId id="279" r:id="rId16"/>
    <p:sldId id="283" r:id="rId17"/>
    <p:sldId id="286" r:id="rId18"/>
    <p:sldId id="285" r:id="rId19"/>
    <p:sldId id="262" r:id="rId20"/>
    <p:sldId id="300" r:id="rId21"/>
    <p:sldId id="273" r:id="rId22"/>
    <p:sldId id="271" r:id="rId23"/>
    <p:sldId id="261" r:id="rId24"/>
    <p:sldId id="274" r:id="rId25"/>
    <p:sldId id="301" r:id="rId26"/>
    <p:sldId id="306" r:id="rId27"/>
    <p:sldId id="307" r:id="rId28"/>
    <p:sldId id="308" r:id="rId29"/>
    <p:sldId id="290" r:id="rId30"/>
    <p:sldId id="371" r:id="rId3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F18C-1647-45BB-A280-8384B486662D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7CFE-B76F-49EE-8EBE-B10E3D0867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9666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F18C-1647-45BB-A280-8384B486662D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7CFE-B76F-49EE-8EBE-B10E3D0867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7448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F18C-1647-45BB-A280-8384B486662D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7CFE-B76F-49EE-8EBE-B10E3D0867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164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F18C-1647-45BB-A280-8384B486662D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7CFE-B76F-49EE-8EBE-B10E3D0867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193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F18C-1647-45BB-A280-8384B486662D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7CFE-B76F-49EE-8EBE-B10E3D0867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9395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F18C-1647-45BB-A280-8384B486662D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7CFE-B76F-49EE-8EBE-B10E3D0867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6622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F18C-1647-45BB-A280-8384B486662D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7CFE-B76F-49EE-8EBE-B10E3D0867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694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F18C-1647-45BB-A280-8384B486662D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7CFE-B76F-49EE-8EBE-B10E3D0867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089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F18C-1647-45BB-A280-8384B486662D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7CFE-B76F-49EE-8EBE-B10E3D0867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547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F18C-1647-45BB-A280-8384B486662D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7CFE-B76F-49EE-8EBE-B10E3D0867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46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2F18C-1647-45BB-A280-8384B486662D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7CFE-B76F-49EE-8EBE-B10E3D0867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988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2F18C-1647-45BB-A280-8384B486662D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A7CFE-B76F-49EE-8EBE-B10E3D0867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811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298422" y="1194641"/>
            <a:ext cx="68527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Het energie-effect van een chemische reactie.</a:t>
            </a:r>
          </a:p>
        </p:txBody>
      </p:sp>
    </p:spTree>
    <p:extLst>
      <p:ext uri="{BB962C8B-B14F-4D97-AF65-F5344CB8AC3E}">
        <p14:creationId xmlns:p14="http://schemas.microsoft.com/office/powerpoint/2010/main" val="2198793374"/>
      </p:ext>
    </p:extLst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6" t="2421" r="4629" b="17015"/>
          <a:stretch/>
        </p:blipFill>
        <p:spPr>
          <a:xfrm>
            <a:off x="1048624" y="738230"/>
            <a:ext cx="7425608" cy="499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374970"/>
      </p:ext>
    </p:extLst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6" r="6095" b="3868"/>
          <a:stretch/>
        </p:blipFill>
        <p:spPr>
          <a:xfrm>
            <a:off x="-39419" y="0"/>
            <a:ext cx="9270505" cy="6858000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310FC577-98B7-4161-B312-0B1FD4E36CC1}"/>
              </a:ext>
            </a:extLst>
          </p:cNvPr>
          <p:cNvSpPr txBox="1"/>
          <p:nvPr/>
        </p:nvSpPr>
        <p:spPr>
          <a:xfrm>
            <a:off x="0" y="518852"/>
            <a:ext cx="92540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</a:rPr>
              <a:t>Hoeveel energie komt er vrij bij de verbranding van methaan ?</a:t>
            </a:r>
          </a:p>
        </p:txBody>
      </p:sp>
    </p:spTree>
    <p:extLst>
      <p:ext uri="{BB962C8B-B14F-4D97-AF65-F5344CB8AC3E}">
        <p14:creationId xmlns:p14="http://schemas.microsoft.com/office/powerpoint/2010/main" val="12875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384" b="7926"/>
          <a:stretch/>
        </p:blipFill>
        <p:spPr>
          <a:xfrm>
            <a:off x="0" y="3978876"/>
            <a:ext cx="9144000" cy="477794"/>
          </a:xfrm>
          <a:prstGeom prst="rect">
            <a:avLst/>
          </a:prstGeom>
        </p:spPr>
      </p:pic>
      <p:cxnSp>
        <p:nvCxnSpPr>
          <p:cNvPr id="10" name="Rechte verbindingslijn met pijl 9"/>
          <p:cNvCxnSpPr/>
          <p:nvPr/>
        </p:nvCxnSpPr>
        <p:spPr>
          <a:xfrm>
            <a:off x="3937686" y="4186800"/>
            <a:ext cx="939114" cy="6991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37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384" b="7926"/>
          <a:stretch/>
        </p:blipFill>
        <p:spPr>
          <a:xfrm>
            <a:off x="0" y="3978876"/>
            <a:ext cx="9144000" cy="47779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293" b="28383"/>
          <a:stretch/>
        </p:blipFill>
        <p:spPr>
          <a:xfrm>
            <a:off x="214183" y="4436076"/>
            <a:ext cx="1491049" cy="2421924"/>
          </a:xfrm>
          <a:prstGeom prst="rect">
            <a:avLst/>
          </a:prstGeom>
        </p:spPr>
      </p:pic>
      <p:cxnSp>
        <p:nvCxnSpPr>
          <p:cNvPr id="11" name="Rechte verbindingslijn met pijl 10"/>
          <p:cNvCxnSpPr/>
          <p:nvPr/>
        </p:nvCxnSpPr>
        <p:spPr>
          <a:xfrm>
            <a:off x="3937686" y="4186800"/>
            <a:ext cx="939114" cy="6991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19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384" b="7926"/>
          <a:stretch/>
        </p:blipFill>
        <p:spPr>
          <a:xfrm>
            <a:off x="0" y="3978876"/>
            <a:ext cx="9144000" cy="47779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00" t="-463" r="32253" b="21579"/>
          <a:stretch/>
        </p:blipFill>
        <p:spPr>
          <a:xfrm rot="2446962">
            <a:off x="3420270" y="599640"/>
            <a:ext cx="1312428" cy="2246159"/>
          </a:xfrm>
          <a:prstGeom prst="rect">
            <a:avLst/>
          </a:prstGeom>
        </p:spPr>
      </p:pic>
      <p:sp>
        <p:nvSpPr>
          <p:cNvPr id="9" name="Ovaal 8"/>
          <p:cNvSpPr>
            <a:spLocks noChangeAspect="1"/>
          </p:cNvSpPr>
          <p:nvPr/>
        </p:nvSpPr>
        <p:spPr>
          <a:xfrm rot="11708331">
            <a:off x="1841330" y="1261686"/>
            <a:ext cx="959063" cy="993447"/>
          </a:xfrm>
          <a:prstGeom prst="ellipse">
            <a:avLst/>
          </a:prstGeom>
          <a:gradFill>
            <a:gsLst>
              <a:gs pos="6400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8" name="Rechte verbindingslijn met pijl 7"/>
          <p:cNvCxnSpPr/>
          <p:nvPr/>
        </p:nvCxnSpPr>
        <p:spPr>
          <a:xfrm flipV="1">
            <a:off x="1271077" y="2636108"/>
            <a:ext cx="1233226" cy="1157167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293" b="28383"/>
          <a:stretch/>
        </p:blipFill>
        <p:spPr>
          <a:xfrm>
            <a:off x="214183" y="4436076"/>
            <a:ext cx="1491049" cy="2421924"/>
          </a:xfrm>
          <a:prstGeom prst="rect">
            <a:avLst/>
          </a:prstGeom>
        </p:spPr>
      </p:pic>
      <p:cxnSp>
        <p:nvCxnSpPr>
          <p:cNvPr id="11" name="Rechte verbindingslijn met pijl 10"/>
          <p:cNvCxnSpPr/>
          <p:nvPr/>
        </p:nvCxnSpPr>
        <p:spPr>
          <a:xfrm>
            <a:off x="3937686" y="4186800"/>
            <a:ext cx="939114" cy="6991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83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293" b="28383"/>
          <a:stretch/>
        </p:blipFill>
        <p:spPr>
          <a:xfrm>
            <a:off x="214183" y="4436076"/>
            <a:ext cx="1491049" cy="2421924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384" b="7926"/>
          <a:stretch/>
        </p:blipFill>
        <p:spPr>
          <a:xfrm>
            <a:off x="0" y="3978876"/>
            <a:ext cx="9144000" cy="47779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00" t="-463" r="32253" b="21579"/>
          <a:stretch/>
        </p:blipFill>
        <p:spPr>
          <a:xfrm rot="2446962">
            <a:off x="3420270" y="599640"/>
            <a:ext cx="1312428" cy="2246159"/>
          </a:xfrm>
          <a:prstGeom prst="rect">
            <a:avLst/>
          </a:prstGeom>
        </p:spPr>
      </p:pic>
      <p:sp>
        <p:nvSpPr>
          <p:cNvPr id="9" name="Ovaal 8"/>
          <p:cNvSpPr>
            <a:spLocks noChangeAspect="1"/>
          </p:cNvSpPr>
          <p:nvPr/>
        </p:nvSpPr>
        <p:spPr>
          <a:xfrm rot="11708331">
            <a:off x="1841330" y="1261686"/>
            <a:ext cx="959063" cy="993447"/>
          </a:xfrm>
          <a:prstGeom prst="ellipse">
            <a:avLst/>
          </a:prstGeom>
          <a:gradFill>
            <a:gsLst>
              <a:gs pos="6400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99" t="1218" r="57865" b="27165"/>
          <a:stretch/>
        </p:blipFill>
        <p:spPr>
          <a:xfrm>
            <a:off x="2200902" y="4436076"/>
            <a:ext cx="1425147" cy="2421924"/>
          </a:xfrm>
          <a:prstGeom prst="rect">
            <a:avLst/>
          </a:prstGeom>
        </p:spPr>
      </p:pic>
      <p:cxnSp>
        <p:nvCxnSpPr>
          <p:cNvPr id="11" name="Rechte verbindingslijn met pijl 10"/>
          <p:cNvCxnSpPr/>
          <p:nvPr/>
        </p:nvCxnSpPr>
        <p:spPr>
          <a:xfrm flipV="1">
            <a:off x="1271077" y="2636108"/>
            <a:ext cx="1233226" cy="1157167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/>
          <p:cNvCxnSpPr/>
          <p:nvPr/>
        </p:nvCxnSpPr>
        <p:spPr>
          <a:xfrm>
            <a:off x="3937686" y="4186800"/>
            <a:ext cx="939114" cy="6991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40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293" b="28383"/>
          <a:stretch/>
        </p:blipFill>
        <p:spPr>
          <a:xfrm>
            <a:off x="214183" y="4436076"/>
            <a:ext cx="1491049" cy="2421924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384" b="7926"/>
          <a:stretch/>
        </p:blipFill>
        <p:spPr>
          <a:xfrm>
            <a:off x="0" y="3978876"/>
            <a:ext cx="9144000" cy="47779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00" t="-463" r="32253" b="21579"/>
          <a:stretch/>
        </p:blipFill>
        <p:spPr>
          <a:xfrm rot="2446962">
            <a:off x="3420270" y="599640"/>
            <a:ext cx="1312428" cy="224615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3" r="58469" b="28383"/>
          <a:stretch/>
        </p:blipFill>
        <p:spPr>
          <a:xfrm rot="504487">
            <a:off x="5294302" y="511357"/>
            <a:ext cx="1346842" cy="2404838"/>
          </a:xfrm>
          <a:prstGeom prst="rect">
            <a:avLst/>
          </a:prstGeom>
        </p:spPr>
      </p:pic>
      <p:sp>
        <p:nvSpPr>
          <p:cNvPr id="9" name="Ovaal 8"/>
          <p:cNvSpPr>
            <a:spLocks noChangeAspect="1"/>
          </p:cNvSpPr>
          <p:nvPr/>
        </p:nvSpPr>
        <p:spPr>
          <a:xfrm rot="11708331">
            <a:off x="1841330" y="1261686"/>
            <a:ext cx="959063" cy="993447"/>
          </a:xfrm>
          <a:prstGeom prst="ellipse">
            <a:avLst/>
          </a:prstGeom>
          <a:gradFill>
            <a:gsLst>
              <a:gs pos="6400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99" t="1218" r="57865" b="27165"/>
          <a:stretch/>
        </p:blipFill>
        <p:spPr>
          <a:xfrm>
            <a:off x="2200902" y="4436076"/>
            <a:ext cx="1425147" cy="2421924"/>
          </a:xfrm>
          <a:prstGeom prst="rect">
            <a:avLst/>
          </a:prstGeom>
        </p:spPr>
      </p:pic>
      <p:cxnSp>
        <p:nvCxnSpPr>
          <p:cNvPr id="11" name="Rechte verbindingslijn met pijl 10"/>
          <p:cNvCxnSpPr/>
          <p:nvPr/>
        </p:nvCxnSpPr>
        <p:spPr>
          <a:xfrm flipV="1">
            <a:off x="1271077" y="2636108"/>
            <a:ext cx="1233226" cy="1157167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/>
          <p:nvPr/>
        </p:nvCxnSpPr>
        <p:spPr>
          <a:xfrm>
            <a:off x="3937686" y="4186800"/>
            <a:ext cx="939114" cy="6991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79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293" b="28383"/>
          <a:stretch/>
        </p:blipFill>
        <p:spPr>
          <a:xfrm>
            <a:off x="214183" y="4436076"/>
            <a:ext cx="1491049" cy="2421924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384" b="7926"/>
          <a:stretch/>
        </p:blipFill>
        <p:spPr>
          <a:xfrm>
            <a:off x="0" y="3978876"/>
            <a:ext cx="9144000" cy="47779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00" t="-463" r="32253" b="21579"/>
          <a:stretch/>
        </p:blipFill>
        <p:spPr>
          <a:xfrm rot="2446962">
            <a:off x="3420270" y="599640"/>
            <a:ext cx="1312428" cy="224615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3" r="58469" b="28383"/>
          <a:stretch/>
        </p:blipFill>
        <p:spPr>
          <a:xfrm rot="504487">
            <a:off x="5294302" y="511357"/>
            <a:ext cx="1346842" cy="2404838"/>
          </a:xfrm>
          <a:prstGeom prst="rect">
            <a:avLst/>
          </a:prstGeom>
        </p:spPr>
      </p:pic>
      <p:sp>
        <p:nvSpPr>
          <p:cNvPr id="9" name="Ovaal 8"/>
          <p:cNvSpPr>
            <a:spLocks noChangeAspect="1"/>
          </p:cNvSpPr>
          <p:nvPr/>
        </p:nvSpPr>
        <p:spPr>
          <a:xfrm rot="11708331">
            <a:off x="1841330" y="1261686"/>
            <a:ext cx="959063" cy="993447"/>
          </a:xfrm>
          <a:prstGeom prst="ellipse">
            <a:avLst/>
          </a:prstGeom>
          <a:gradFill>
            <a:gsLst>
              <a:gs pos="6400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99" t="1218" r="57865" b="27165"/>
          <a:stretch/>
        </p:blipFill>
        <p:spPr>
          <a:xfrm>
            <a:off x="2200902" y="4436076"/>
            <a:ext cx="1425147" cy="2421924"/>
          </a:xfrm>
          <a:prstGeom prst="rect">
            <a:avLst/>
          </a:prstGeom>
        </p:spPr>
      </p:pic>
      <p:cxnSp>
        <p:nvCxnSpPr>
          <p:cNvPr id="11" name="Rechte verbindingslijn met pijl 10"/>
          <p:cNvCxnSpPr/>
          <p:nvPr/>
        </p:nvCxnSpPr>
        <p:spPr>
          <a:xfrm flipV="1">
            <a:off x="1271077" y="2636108"/>
            <a:ext cx="1233226" cy="1157167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00" t="1462" r="25964" b="26921"/>
          <a:stretch/>
        </p:blipFill>
        <p:spPr>
          <a:xfrm>
            <a:off x="5125718" y="4456670"/>
            <a:ext cx="1425147" cy="2421924"/>
          </a:xfrm>
          <a:prstGeom prst="rect">
            <a:avLst/>
          </a:prstGeom>
        </p:spPr>
      </p:pic>
      <p:cxnSp>
        <p:nvCxnSpPr>
          <p:cNvPr id="15" name="Rechte verbindingslijn met pijl 14"/>
          <p:cNvCxnSpPr/>
          <p:nvPr/>
        </p:nvCxnSpPr>
        <p:spPr>
          <a:xfrm>
            <a:off x="5171272" y="3107724"/>
            <a:ext cx="667019" cy="685551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/>
          <p:nvPr/>
        </p:nvCxnSpPr>
        <p:spPr>
          <a:xfrm>
            <a:off x="3937686" y="4186800"/>
            <a:ext cx="939114" cy="6991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123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293" b="28383"/>
          <a:stretch/>
        </p:blipFill>
        <p:spPr>
          <a:xfrm>
            <a:off x="214183" y="4436076"/>
            <a:ext cx="1491049" cy="2421924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384" b="7926"/>
          <a:stretch/>
        </p:blipFill>
        <p:spPr>
          <a:xfrm>
            <a:off x="0" y="3978876"/>
            <a:ext cx="9144000" cy="47779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00" t="-463" r="32253" b="21579"/>
          <a:stretch/>
        </p:blipFill>
        <p:spPr>
          <a:xfrm rot="2446962">
            <a:off x="3420270" y="599640"/>
            <a:ext cx="1312428" cy="224615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3" r="58469" b="28383"/>
          <a:stretch/>
        </p:blipFill>
        <p:spPr>
          <a:xfrm rot="504487">
            <a:off x="5294302" y="511357"/>
            <a:ext cx="1346842" cy="2404838"/>
          </a:xfrm>
          <a:prstGeom prst="rect">
            <a:avLst/>
          </a:prstGeom>
        </p:spPr>
      </p:pic>
      <p:sp>
        <p:nvSpPr>
          <p:cNvPr id="9" name="Ovaal 8"/>
          <p:cNvSpPr>
            <a:spLocks noChangeAspect="1"/>
          </p:cNvSpPr>
          <p:nvPr/>
        </p:nvSpPr>
        <p:spPr>
          <a:xfrm rot="11708331">
            <a:off x="1841330" y="1261686"/>
            <a:ext cx="959063" cy="993447"/>
          </a:xfrm>
          <a:prstGeom prst="ellipse">
            <a:avLst/>
          </a:prstGeom>
          <a:gradFill>
            <a:gsLst>
              <a:gs pos="6400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99" t="1218" r="57865" b="27165"/>
          <a:stretch/>
        </p:blipFill>
        <p:spPr>
          <a:xfrm>
            <a:off x="2200902" y="4436076"/>
            <a:ext cx="1425147" cy="2421924"/>
          </a:xfrm>
          <a:prstGeom prst="rect">
            <a:avLst/>
          </a:prstGeom>
        </p:spPr>
      </p:pic>
      <p:cxnSp>
        <p:nvCxnSpPr>
          <p:cNvPr id="11" name="Rechte verbindingslijn met pijl 10"/>
          <p:cNvCxnSpPr/>
          <p:nvPr/>
        </p:nvCxnSpPr>
        <p:spPr>
          <a:xfrm flipV="1">
            <a:off x="1271077" y="2636108"/>
            <a:ext cx="1233226" cy="1157167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00" t="1462" r="25964" b="26921"/>
          <a:stretch/>
        </p:blipFill>
        <p:spPr>
          <a:xfrm>
            <a:off x="5125718" y="4456670"/>
            <a:ext cx="1425147" cy="2421924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82" t="1462" r="1682" b="26921"/>
          <a:stretch/>
        </p:blipFill>
        <p:spPr>
          <a:xfrm>
            <a:off x="7390740" y="4436076"/>
            <a:ext cx="1425147" cy="2421924"/>
          </a:xfrm>
          <a:prstGeom prst="rect">
            <a:avLst/>
          </a:prstGeom>
        </p:spPr>
      </p:pic>
      <p:cxnSp>
        <p:nvCxnSpPr>
          <p:cNvPr id="14" name="Rechte verbindingslijn met pijl 13"/>
          <p:cNvCxnSpPr/>
          <p:nvPr/>
        </p:nvCxnSpPr>
        <p:spPr>
          <a:xfrm>
            <a:off x="6550865" y="3107723"/>
            <a:ext cx="1144814" cy="685551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>
            <a:off x="5171272" y="3107724"/>
            <a:ext cx="667019" cy="685551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/>
          <p:nvPr/>
        </p:nvCxnSpPr>
        <p:spPr>
          <a:xfrm>
            <a:off x="3937686" y="4186800"/>
            <a:ext cx="939114" cy="6991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790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64"/>
          <a:stretch/>
        </p:blipFill>
        <p:spPr>
          <a:xfrm>
            <a:off x="0" y="3871784"/>
            <a:ext cx="9144000" cy="908818"/>
          </a:xfrm>
          <a:prstGeom prst="rect">
            <a:avLst/>
          </a:prstGeom>
        </p:spPr>
      </p:pic>
      <p:sp>
        <p:nvSpPr>
          <p:cNvPr id="26" name="Tekstvak 25"/>
          <p:cNvSpPr txBox="1"/>
          <p:nvPr/>
        </p:nvSpPr>
        <p:spPr>
          <a:xfrm>
            <a:off x="293615" y="4616909"/>
            <a:ext cx="8489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vormen                            </a:t>
            </a:r>
            <a:r>
              <a:rPr lang="nl-NL" b="1" dirty="0" err="1">
                <a:solidFill>
                  <a:schemeClr val="bg1"/>
                </a:solidFill>
              </a:rPr>
              <a:t>vormen</a:t>
            </a:r>
            <a:endParaRPr lang="nl-NL" b="1" dirty="0">
              <a:solidFill>
                <a:schemeClr val="bg1"/>
              </a:solidFill>
            </a:endParaRPr>
          </a:p>
          <a:p>
            <a:endParaRPr lang="nl-N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3943654" y="163855"/>
            <a:ext cx="1831069" cy="20505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3537959" y="3871784"/>
            <a:ext cx="535704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84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85" b="19350"/>
          <a:stretch/>
        </p:blipFill>
        <p:spPr>
          <a:xfrm>
            <a:off x="383599" y="527435"/>
            <a:ext cx="5726644" cy="574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49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64"/>
          <a:stretch/>
        </p:blipFill>
        <p:spPr>
          <a:xfrm>
            <a:off x="0" y="3871784"/>
            <a:ext cx="9144000" cy="908818"/>
          </a:xfrm>
          <a:prstGeom prst="rect">
            <a:avLst/>
          </a:prstGeom>
        </p:spPr>
      </p:pic>
      <p:sp>
        <p:nvSpPr>
          <p:cNvPr id="26" name="Tekstvak 25"/>
          <p:cNvSpPr txBox="1"/>
          <p:nvPr/>
        </p:nvSpPr>
        <p:spPr>
          <a:xfrm>
            <a:off x="293615" y="4616909"/>
            <a:ext cx="8489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  </a:t>
            </a:r>
            <a:r>
              <a:rPr lang="nl-NL" b="1" dirty="0">
                <a:solidFill>
                  <a:schemeClr val="accent1">
                    <a:lumMod val="75000"/>
                  </a:schemeClr>
                </a:solidFill>
              </a:rPr>
              <a:t>ontleden                                                                                 </a:t>
            </a:r>
            <a:r>
              <a:rPr lang="nl-NL" b="1" dirty="0">
                <a:solidFill>
                  <a:schemeClr val="bg1"/>
                </a:solidFill>
              </a:rPr>
              <a:t>vormen                            </a:t>
            </a:r>
            <a:r>
              <a:rPr lang="nl-NL" b="1" dirty="0" err="1">
                <a:solidFill>
                  <a:schemeClr val="bg1"/>
                </a:solidFill>
              </a:rPr>
              <a:t>vormen</a:t>
            </a:r>
            <a:endParaRPr lang="nl-NL" b="1" dirty="0">
              <a:solidFill>
                <a:schemeClr val="bg1"/>
              </a:solidFill>
            </a:endParaRPr>
          </a:p>
          <a:p>
            <a:endParaRPr lang="nl-N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3943654" y="163855"/>
            <a:ext cx="1831069" cy="20505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3537959" y="3871784"/>
            <a:ext cx="535704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975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64"/>
          <a:stretch/>
        </p:blipFill>
        <p:spPr>
          <a:xfrm>
            <a:off x="0" y="3871784"/>
            <a:ext cx="9144000" cy="908818"/>
          </a:xfrm>
          <a:prstGeom prst="rect">
            <a:avLst/>
          </a:prstGeom>
        </p:spPr>
      </p:pic>
      <p:grpSp>
        <p:nvGrpSpPr>
          <p:cNvPr id="10" name="Groep 9"/>
          <p:cNvGrpSpPr/>
          <p:nvPr/>
        </p:nvGrpSpPr>
        <p:grpSpPr>
          <a:xfrm>
            <a:off x="3318278" y="1305583"/>
            <a:ext cx="2005688" cy="1118364"/>
            <a:chOff x="3266415" y="1126800"/>
            <a:chExt cx="2005688" cy="1118364"/>
          </a:xfrm>
        </p:grpSpPr>
        <p:pic>
          <p:nvPicPr>
            <p:cNvPr id="5" name="Afbeelding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38" t="77764" r="76141"/>
            <a:stretch/>
          </p:blipFill>
          <p:spPr>
            <a:xfrm>
              <a:off x="3862431" y="1336346"/>
              <a:ext cx="486561" cy="908818"/>
            </a:xfrm>
            <a:prstGeom prst="rect">
              <a:avLst/>
            </a:prstGeom>
          </p:spPr>
        </p:pic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55" t="77764" r="90966"/>
            <a:stretch/>
          </p:blipFill>
          <p:spPr>
            <a:xfrm>
              <a:off x="3266415" y="1336346"/>
              <a:ext cx="373008" cy="908818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51" t="72633" r="60993" b="5131"/>
            <a:stretch/>
          </p:blipFill>
          <p:spPr>
            <a:xfrm>
              <a:off x="4572000" y="1126800"/>
              <a:ext cx="700103" cy="908818"/>
            </a:xfrm>
            <a:prstGeom prst="rect">
              <a:avLst/>
            </a:prstGeom>
          </p:spPr>
        </p:pic>
      </p:grpSp>
      <p:grpSp>
        <p:nvGrpSpPr>
          <p:cNvPr id="2" name="Groep 1"/>
          <p:cNvGrpSpPr/>
          <p:nvPr/>
        </p:nvGrpSpPr>
        <p:grpSpPr>
          <a:xfrm>
            <a:off x="3000954" y="67293"/>
            <a:ext cx="2209515" cy="1080232"/>
            <a:chOff x="3028427" y="111600"/>
            <a:chExt cx="2209515" cy="1080232"/>
          </a:xfrm>
        </p:grpSpPr>
        <p:pic>
          <p:nvPicPr>
            <p:cNvPr id="3" name="Afbeelding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230" t="77764" r="9082"/>
            <a:stretch/>
          </p:blipFill>
          <p:spPr>
            <a:xfrm>
              <a:off x="3028427" y="283014"/>
              <a:ext cx="794272" cy="908818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76" t="73864" r="61714" b="3900"/>
            <a:stretch/>
          </p:blipFill>
          <p:spPr>
            <a:xfrm>
              <a:off x="4606159" y="111600"/>
              <a:ext cx="631783" cy="908818"/>
            </a:xfrm>
            <a:prstGeom prst="rect">
              <a:avLst/>
            </a:prstGeom>
          </p:spPr>
        </p:pic>
        <p:pic>
          <p:nvPicPr>
            <p:cNvPr id="9" name="Afbeelding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38" t="77764" r="76141"/>
            <a:stretch/>
          </p:blipFill>
          <p:spPr>
            <a:xfrm>
              <a:off x="3862034" y="283014"/>
              <a:ext cx="486561" cy="908818"/>
            </a:xfrm>
            <a:prstGeom prst="rect">
              <a:avLst/>
            </a:prstGeom>
          </p:spPr>
        </p:pic>
      </p:grpSp>
      <p:cxnSp>
        <p:nvCxnSpPr>
          <p:cNvPr id="17" name="Rechte verbindingslijn met pijl 16"/>
          <p:cNvCxnSpPr/>
          <p:nvPr/>
        </p:nvCxnSpPr>
        <p:spPr>
          <a:xfrm flipV="1">
            <a:off x="989901" y="1515129"/>
            <a:ext cx="1967423" cy="2356655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vak 25"/>
          <p:cNvSpPr txBox="1"/>
          <p:nvPr/>
        </p:nvSpPr>
        <p:spPr>
          <a:xfrm>
            <a:off x="293615" y="4616909"/>
            <a:ext cx="8489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  </a:t>
            </a:r>
            <a:r>
              <a:rPr lang="nl-NL" b="1" dirty="0">
                <a:solidFill>
                  <a:schemeClr val="accent1">
                    <a:lumMod val="75000"/>
                  </a:schemeClr>
                </a:solidFill>
              </a:rPr>
              <a:t>ontleden                                                                                 </a:t>
            </a:r>
            <a:r>
              <a:rPr lang="nl-NL" b="1" dirty="0">
                <a:solidFill>
                  <a:schemeClr val="bg1"/>
                </a:solidFill>
              </a:rPr>
              <a:t>vormen                            </a:t>
            </a:r>
            <a:r>
              <a:rPr lang="nl-NL" b="1" dirty="0" err="1">
                <a:solidFill>
                  <a:schemeClr val="bg1"/>
                </a:solidFill>
              </a:rPr>
              <a:t>vormen</a:t>
            </a:r>
            <a:endParaRPr lang="nl-NL" b="1" dirty="0">
              <a:solidFill>
                <a:schemeClr val="bg1"/>
              </a:solidFill>
            </a:endParaRPr>
          </a:p>
          <a:p>
            <a:endParaRPr lang="nl-N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3943654" y="163855"/>
            <a:ext cx="1831069" cy="20505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3691286" y="3871784"/>
            <a:ext cx="520371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8" name="Afbeelding 2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38" t="77764" r="76141" b="7588"/>
          <a:stretch/>
        </p:blipFill>
        <p:spPr>
          <a:xfrm>
            <a:off x="3270307" y="851174"/>
            <a:ext cx="486561" cy="59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69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64"/>
          <a:stretch/>
        </p:blipFill>
        <p:spPr>
          <a:xfrm>
            <a:off x="0" y="3871784"/>
            <a:ext cx="9144000" cy="908818"/>
          </a:xfrm>
          <a:prstGeom prst="rect">
            <a:avLst/>
          </a:prstGeom>
        </p:spPr>
      </p:pic>
      <p:grpSp>
        <p:nvGrpSpPr>
          <p:cNvPr id="10" name="Groep 9"/>
          <p:cNvGrpSpPr/>
          <p:nvPr/>
        </p:nvGrpSpPr>
        <p:grpSpPr>
          <a:xfrm>
            <a:off x="3318278" y="1305583"/>
            <a:ext cx="2005688" cy="1118364"/>
            <a:chOff x="3266415" y="1126800"/>
            <a:chExt cx="2005688" cy="1118364"/>
          </a:xfrm>
        </p:grpSpPr>
        <p:pic>
          <p:nvPicPr>
            <p:cNvPr id="5" name="Afbeelding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38" t="77764" r="76141"/>
            <a:stretch/>
          </p:blipFill>
          <p:spPr>
            <a:xfrm>
              <a:off x="3862431" y="1336346"/>
              <a:ext cx="486561" cy="908818"/>
            </a:xfrm>
            <a:prstGeom prst="rect">
              <a:avLst/>
            </a:prstGeom>
          </p:spPr>
        </p:pic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55" t="77764" r="90966"/>
            <a:stretch/>
          </p:blipFill>
          <p:spPr>
            <a:xfrm>
              <a:off x="3266415" y="1336346"/>
              <a:ext cx="373008" cy="908818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51" t="72633" r="60993" b="5131"/>
            <a:stretch/>
          </p:blipFill>
          <p:spPr>
            <a:xfrm>
              <a:off x="4572000" y="1126800"/>
              <a:ext cx="700103" cy="908818"/>
            </a:xfrm>
            <a:prstGeom prst="rect">
              <a:avLst/>
            </a:prstGeom>
          </p:spPr>
        </p:pic>
      </p:grpSp>
      <p:grpSp>
        <p:nvGrpSpPr>
          <p:cNvPr id="2" name="Groep 1"/>
          <p:cNvGrpSpPr/>
          <p:nvPr/>
        </p:nvGrpSpPr>
        <p:grpSpPr>
          <a:xfrm>
            <a:off x="3000954" y="67293"/>
            <a:ext cx="2209515" cy="1080232"/>
            <a:chOff x="3028427" y="111600"/>
            <a:chExt cx="2209515" cy="1080232"/>
          </a:xfrm>
        </p:grpSpPr>
        <p:pic>
          <p:nvPicPr>
            <p:cNvPr id="3" name="Afbeelding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230" t="77764" r="9082"/>
            <a:stretch/>
          </p:blipFill>
          <p:spPr>
            <a:xfrm>
              <a:off x="3028427" y="283014"/>
              <a:ext cx="794272" cy="908818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76" t="73864" r="61714" b="3900"/>
            <a:stretch/>
          </p:blipFill>
          <p:spPr>
            <a:xfrm>
              <a:off x="4606159" y="111600"/>
              <a:ext cx="631783" cy="908818"/>
            </a:xfrm>
            <a:prstGeom prst="rect">
              <a:avLst/>
            </a:prstGeom>
          </p:spPr>
        </p:pic>
        <p:pic>
          <p:nvPicPr>
            <p:cNvPr id="9" name="Afbeelding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38" t="77764" r="76141"/>
            <a:stretch/>
          </p:blipFill>
          <p:spPr>
            <a:xfrm>
              <a:off x="3862034" y="283014"/>
              <a:ext cx="486561" cy="908818"/>
            </a:xfrm>
            <a:prstGeom prst="rect">
              <a:avLst/>
            </a:prstGeom>
          </p:spPr>
        </p:pic>
      </p:grpSp>
      <p:cxnSp>
        <p:nvCxnSpPr>
          <p:cNvPr id="17" name="Rechte verbindingslijn met pijl 16"/>
          <p:cNvCxnSpPr/>
          <p:nvPr/>
        </p:nvCxnSpPr>
        <p:spPr>
          <a:xfrm flipV="1">
            <a:off x="989901" y="1515129"/>
            <a:ext cx="1967423" cy="2356655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vak 21"/>
          <p:cNvSpPr txBox="1"/>
          <p:nvPr/>
        </p:nvSpPr>
        <p:spPr>
          <a:xfrm>
            <a:off x="134224" y="159391"/>
            <a:ext cx="2139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Tabel 57A en B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293615" y="4616909"/>
            <a:ext cx="8489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  </a:t>
            </a:r>
            <a:r>
              <a:rPr lang="nl-NL" b="1" dirty="0">
                <a:solidFill>
                  <a:schemeClr val="accent1">
                    <a:lumMod val="75000"/>
                  </a:schemeClr>
                </a:solidFill>
              </a:rPr>
              <a:t>ontleden                                                                                 </a:t>
            </a:r>
            <a:r>
              <a:rPr lang="nl-NL" b="1" dirty="0">
                <a:solidFill>
                  <a:schemeClr val="bg1"/>
                </a:solidFill>
              </a:rPr>
              <a:t>vormen                            </a:t>
            </a:r>
            <a:r>
              <a:rPr lang="nl-NL" b="1" dirty="0" err="1">
                <a:solidFill>
                  <a:schemeClr val="bg1"/>
                </a:solidFill>
              </a:rPr>
              <a:t>vormen</a:t>
            </a:r>
            <a:endParaRPr lang="nl-NL" b="1" dirty="0">
              <a:solidFill>
                <a:schemeClr val="bg1"/>
              </a:solidFill>
            </a:endParaRPr>
          </a:p>
          <a:p>
            <a:endParaRPr lang="nl-N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766893" y="2291490"/>
            <a:ext cx="141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-(-0,75.10</a:t>
            </a:r>
            <a:r>
              <a:rPr lang="nl-NL" baseline="30000" dirty="0">
                <a:solidFill>
                  <a:srgbClr val="FF0000"/>
                </a:solidFill>
              </a:rPr>
              <a:t>5 </a:t>
            </a:r>
            <a:r>
              <a:rPr lang="nl-NL" dirty="0">
                <a:solidFill>
                  <a:srgbClr val="FF0000"/>
                </a:solidFill>
              </a:rPr>
              <a:t>J)</a:t>
            </a:r>
          </a:p>
        </p:txBody>
      </p:sp>
      <p:sp>
        <p:nvSpPr>
          <p:cNvPr id="11" name="Rechthoek 10"/>
          <p:cNvSpPr/>
          <p:nvPr/>
        </p:nvSpPr>
        <p:spPr>
          <a:xfrm>
            <a:off x="3943654" y="163855"/>
            <a:ext cx="1831069" cy="20505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3834561" y="3871784"/>
            <a:ext cx="506044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8" name="Afbeelding 2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38" t="77764" r="76141" b="7588"/>
          <a:stretch/>
        </p:blipFill>
        <p:spPr>
          <a:xfrm>
            <a:off x="3270307" y="851174"/>
            <a:ext cx="486561" cy="59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32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64"/>
          <a:stretch/>
        </p:blipFill>
        <p:spPr>
          <a:xfrm>
            <a:off x="0" y="3871784"/>
            <a:ext cx="9144000" cy="908818"/>
          </a:xfrm>
          <a:prstGeom prst="rect">
            <a:avLst/>
          </a:prstGeom>
        </p:spPr>
      </p:pic>
      <p:grpSp>
        <p:nvGrpSpPr>
          <p:cNvPr id="10" name="Groep 9"/>
          <p:cNvGrpSpPr/>
          <p:nvPr/>
        </p:nvGrpSpPr>
        <p:grpSpPr>
          <a:xfrm>
            <a:off x="3318278" y="1305583"/>
            <a:ext cx="2005688" cy="1118364"/>
            <a:chOff x="3266415" y="1126800"/>
            <a:chExt cx="2005688" cy="1118364"/>
          </a:xfrm>
        </p:grpSpPr>
        <p:pic>
          <p:nvPicPr>
            <p:cNvPr id="5" name="Afbeelding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38" t="77764" r="76141"/>
            <a:stretch/>
          </p:blipFill>
          <p:spPr>
            <a:xfrm>
              <a:off x="3862431" y="1336346"/>
              <a:ext cx="486561" cy="908818"/>
            </a:xfrm>
            <a:prstGeom prst="rect">
              <a:avLst/>
            </a:prstGeom>
          </p:spPr>
        </p:pic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55" t="77764" r="90966"/>
            <a:stretch/>
          </p:blipFill>
          <p:spPr>
            <a:xfrm>
              <a:off x="3266415" y="1336346"/>
              <a:ext cx="373008" cy="908818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51" t="72633" r="60993" b="5131"/>
            <a:stretch/>
          </p:blipFill>
          <p:spPr>
            <a:xfrm>
              <a:off x="4572000" y="1126800"/>
              <a:ext cx="700103" cy="908818"/>
            </a:xfrm>
            <a:prstGeom prst="rect">
              <a:avLst/>
            </a:prstGeom>
          </p:spPr>
        </p:pic>
      </p:grpSp>
      <p:grpSp>
        <p:nvGrpSpPr>
          <p:cNvPr id="2" name="Groep 1"/>
          <p:cNvGrpSpPr/>
          <p:nvPr/>
        </p:nvGrpSpPr>
        <p:grpSpPr>
          <a:xfrm>
            <a:off x="3000954" y="67293"/>
            <a:ext cx="2209515" cy="1080232"/>
            <a:chOff x="3028427" y="111600"/>
            <a:chExt cx="2209515" cy="1080232"/>
          </a:xfrm>
        </p:grpSpPr>
        <p:pic>
          <p:nvPicPr>
            <p:cNvPr id="3" name="Afbeelding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230" t="77764" r="9082"/>
            <a:stretch/>
          </p:blipFill>
          <p:spPr>
            <a:xfrm>
              <a:off x="3028427" y="283014"/>
              <a:ext cx="794272" cy="908818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76" t="73864" r="61714" b="3900"/>
            <a:stretch/>
          </p:blipFill>
          <p:spPr>
            <a:xfrm>
              <a:off x="4606159" y="111600"/>
              <a:ext cx="631783" cy="908818"/>
            </a:xfrm>
            <a:prstGeom prst="rect">
              <a:avLst/>
            </a:prstGeom>
          </p:spPr>
        </p:pic>
        <p:pic>
          <p:nvPicPr>
            <p:cNvPr id="9" name="Afbeelding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38" t="77764" r="76141"/>
            <a:stretch/>
          </p:blipFill>
          <p:spPr>
            <a:xfrm>
              <a:off x="3862034" y="283014"/>
              <a:ext cx="486561" cy="908818"/>
            </a:xfrm>
            <a:prstGeom prst="rect">
              <a:avLst/>
            </a:prstGeom>
          </p:spPr>
        </p:pic>
      </p:grpSp>
      <p:cxnSp>
        <p:nvCxnSpPr>
          <p:cNvPr id="12" name="Rechte verbindingslijn met pijl 11"/>
          <p:cNvCxnSpPr/>
          <p:nvPr/>
        </p:nvCxnSpPr>
        <p:spPr>
          <a:xfrm>
            <a:off x="4380303" y="2214401"/>
            <a:ext cx="1416490" cy="15690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/>
          <p:nvPr/>
        </p:nvCxnSpPr>
        <p:spPr>
          <a:xfrm flipV="1">
            <a:off x="989901" y="1515129"/>
            <a:ext cx="1967423" cy="2356655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vak 21"/>
          <p:cNvSpPr txBox="1"/>
          <p:nvPr/>
        </p:nvSpPr>
        <p:spPr>
          <a:xfrm>
            <a:off x="134224" y="159391"/>
            <a:ext cx="2139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Tabel 57A en B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973914" y="2629586"/>
            <a:ext cx="141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-3,935.10</a:t>
            </a:r>
            <a:r>
              <a:rPr lang="nl-NL" baseline="30000" dirty="0">
                <a:solidFill>
                  <a:srgbClr val="FF0000"/>
                </a:solidFill>
              </a:rPr>
              <a:t>5 </a:t>
            </a:r>
            <a:r>
              <a:rPr lang="nl-NL" dirty="0">
                <a:solidFill>
                  <a:srgbClr val="FF0000"/>
                </a:solidFill>
              </a:rPr>
              <a:t>J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293615" y="4616909"/>
            <a:ext cx="8489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  </a:t>
            </a:r>
            <a:r>
              <a:rPr lang="nl-NL" b="1" dirty="0">
                <a:solidFill>
                  <a:schemeClr val="accent1">
                    <a:lumMod val="75000"/>
                  </a:schemeClr>
                </a:solidFill>
              </a:rPr>
              <a:t>ontleden                                                                                 vormen                            </a:t>
            </a:r>
            <a:r>
              <a:rPr lang="nl-NL" b="1" dirty="0" err="1">
                <a:solidFill>
                  <a:schemeClr val="bg1"/>
                </a:solidFill>
              </a:rPr>
              <a:t>vormen</a:t>
            </a:r>
            <a:endParaRPr lang="nl-NL" b="1" dirty="0">
              <a:solidFill>
                <a:schemeClr val="bg1"/>
              </a:solidFill>
            </a:endParaRPr>
          </a:p>
          <a:p>
            <a:endParaRPr lang="nl-NL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1" name="Afbeelding 2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38" t="77764" r="76141" b="7588"/>
          <a:stretch/>
        </p:blipFill>
        <p:spPr>
          <a:xfrm>
            <a:off x="3270307" y="851174"/>
            <a:ext cx="486561" cy="598685"/>
          </a:xfrm>
          <a:prstGeom prst="rect">
            <a:avLst/>
          </a:prstGeom>
        </p:spPr>
      </p:pic>
      <p:sp>
        <p:nvSpPr>
          <p:cNvPr id="11" name="Rechthoek 10"/>
          <p:cNvSpPr/>
          <p:nvPr/>
        </p:nvSpPr>
        <p:spPr>
          <a:xfrm>
            <a:off x="3918717" y="324983"/>
            <a:ext cx="1410292" cy="6784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Rechthoek 27"/>
          <p:cNvSpPr/>
          <p:nvPr/>
        </p:nvSpPr>
        <p:spPr>
          <a:xfrm>
            <a:off x="6608371" y="3894279"/>
            <a:ext cx="2174902" cy="6784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/>
          <p:cNvSpPr/>
          <p:nvPr/>
        </p:nvSpPr>
        <p:spPr>
          <a:xfrm>
            <a:off x="1800819" y="5674675"/>
            <a:ext cx="3194541" cy="7773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776C7DF3-3587-4F23-806D-365E15EE15F9}"/>
              </a:ext>
            </a:extLst>
          </p:cNvPr>
          <p:cNvSpPr txBox="1"/>
          <p:nvPr/>
        </p:nvSpPr>
        <p:spPr>
          <a:xfrm>
            <a:off x="766893" y="2291490"/>
            <a:ext cx="141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-(-0,75.10</a:t>
            </a:r>
            <a:r>
              <a:rPr lang="nl-NL" baseline="30000" dirty="0">
                <a:solidFill>
                  <a:srgbClr val="FF0000"/>
                </a:solidFill>
              </a:rPr>
              <a:t>5 </a:t>
            </a:r>
            <a:r>
              <a:rPr lang="nl-NL" dirty="0">
                <a:solidFill>
                  <a:srgbClr val="FF0000"/>
                </a:solidFill>
              </a:rPr>
              <a:t>J)</a:t>
            </a:r>
          </a:p>
        </p:txBody>
      </p:sp>
    </p:spTree>
    <p:extLst>
      <p:ext uri="{BB962C8B-B14F-4D97-AF65-F5344CB8AC3E}">
        <p14:creationId xmlns:p14="http://schemas.microsoft.com/office/powerpoint/2010/main" val="338627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64"/>
          <a:stretch/>
        </p:blipFill>
        <p:spPr>
          <a:xfrm>
            <a:off x="0" y="3871784"/>
            <a:ext cx="9144000" cy="908818"/>
          </a:xfrm>
          <a:prstGeom prst="rect">
            <a:avLst/>
          </a:prstGeom>
        </p:spPr>
      </p:pic>
      <p:grpSp>
        <p:nvGrpSpPr>
          <p:cNvPr id="10" name="Groep 9"/>
          <p:cNvGrpSpPr/>
          <p:nvPr/>
        </p:nvGrpSpPr>
        <p:grpSpPr>
          <a:xfrm>
            <a:off x="3318278" y="1305583"/>
            <a:ext cx="2005688" cy="1118364"/>
            <a:chOff x="3266415" y="1126800"/>
            <a:chExt cx="2005688" cy="1118364"/>
          </a:xfrm>
        </p:grpSpPr>
        <p:pic>
          <p:nvPicPr>
            <p:cNvPr id="5" name="Afbeelding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38" t="77764" r="76141"/>
            <a:stretch/>
          </p:blipFill>
          <p:spPr>
            <a:xfrm>
              <a:off x="3862431" y="1336346"/>
              <a:ext cx="486561" cy="908818"/>
            </a:xfrm>
            <a:prstGeom prst="rect">
              <a:avLst/>
            </a:prstGeom>
          </p:spPr>
        </p:pic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55" t="77764" r="90966"/>
            <a:stretch/>
          </p:blipFill>
          <p:spPr>
            <a:xfrm>
              <a:off x="3266415" y="1336346"/>
              <a:ext cx="373008" cy="908818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51" t="72633" r="60993" b="5131"/>
            <a:stretch/>
          </p:blipFill>
          <p:spPr>
            <a:xfrm>
              <a:off x="4572000" y="1126800"/>
              <a:ext cx="700103" cy="908818"/>
            </a:xfrm>
            <a:prstGeom prst="rect">
              <a:avLst/>
            </a:prstGeom>
          </p:spPr>
        </p:pic>
      </p:grpSp>
      <p:grpSp>
        <p:nvGrpSpPr>
          <p:cNvPr id="2" name="Groep 1"/>
          <p:cNvGrpSpPr/>
          <p:nvPr/>
        </p:nvGrpSpPr>
        <p:grpSpPr>
          <a:xfrm>
            <a:off x="3000954" y="67293"/>
            <a:ext cx="2209515" cy="1080232"/>
            <a:chOff x="3028427" y="111600"/>
            <a:chExt cx="2209515" cy="1080232"/>
          </a:xfrm>
        </p:grpSpPr>
        <p:pic>
          <p:nvPicPr>
            <p:cNvPr id="3" name="Afbeelding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230" t="77764" r="9082"/>
            <a:stretch/>
          </p:blipFill>
          <p:spPr>
            <a:xfrm>
              <a:off x="3028427" y="283014"/>
              <a:ext cx="794272" cy="908818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76" t="73864" r="61714" b="3900"/>
            <a:stretch/>
          </p:blipFill>
          <p:spPr>
            <a:xfrm>
              <a:off x="4606159" y="111600"/>
              <a:ext cx="631783" cy="908818"/>
            </a:xfrm>
            <a:prstGeom prst="rect">
              <a:avLst/>
            </a:prstGeom>
          </p:spPr>
        </p:pic>
        <p:pic>
          <p:nvPicPr>
            <p:cNvPr id="9" name="Afbeelding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38" t="77764" r="76141"/>
            <a:stretch/>
          </p:blipFill>
          <p:spPr>
            <a:xfrm>
              <a:off x="3862034" y="283014"/>
              <a:ext cx="486561" cy="908818"/>
            </a:xfrm>
            <a:prstGeom prst="rect">
              <a:avLst/>
            </a:prstGeom>
          </p:spPr>
        </p:pic>
      </p:grpSp>
      <p:cxnSp>
        <p:nvCxnSpPr>
          <p:cNvPr id="12" name="Rechte verbindingslijn met pijl 11"/>
          <p:cNvCxnSpPr/>
          <p:nvPr/>
        </p:nvCxnSpPr>
        <p:spPr>
          <a:xfrm>
            <a:off x="4380303" y="2214401"/>
            <a:ext cx="1416490" cy="15690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>
            <a:off x="5108895" y="976111"/>
            <a:ext cx="2793405" cy="28073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/>
          <p:nvPr/>
        </p:nvCxnSpPr>
        <p:spPr>
          <a:xfrm flipV="1">
            <a:off x="989901" y="1515129"/>
            <a:ext cx="1967423" cy="2356655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vak 21"/>
          <p:cNvSpPr txBox="1"/>
          <p:nvPr/>
        </p:nvSpPr>
        <p:spPr>
          <a:xfrm>
            <a:off x="134224" y="159391"/>
            <a:ext cx="2139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Tabel 57A en B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973914" y="2629586"/>
            <a:ext cx="141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-3,935.10</a:t>
            </a:r>
            <a:r>
              <a:rPr lang="nl-NL" baseline="30000" dirty="0">
                <a:solidFill>
                  <a:srgbClr val="FF0000"/>
                </a:solidFill>
              </a:rPr>
              <a:t>5 </a:t>
            </a:r>
            <a:r>
              <a:rPr lang="nl-NL" dirty="0">
                <a:solidFill>
                  <a:srgbClr val="FF0000"/>
                </a:solidFill>
              </a:rPr>
              <a:t>J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6238973" y="1823842"/>
            <a:ext cx="1663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-2,86.10</a:t>
            </a:r>
            <a:r>
              <a:rPr lang="nl-NL" baseline="30000" dirty="0">
                <a:solidFill>
                  <a:srgbClr val="FF0000"/>
                </a:solidFill>
              </a:rPr>
              <a:t>5 </a:t>
            </a:r>
            <a:r>
              <a:rPr lang="nl-NL" dirty="0">
                <a:solidFill>
                  <a:srgbClr val="FF0000"/>
                </a:solidFill>
              </a:rPr>
              <a:t>J  x  2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293615" y="4616909"/>
            <a:ext cx="8489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  </a:t>
            </a:r>
            <a:r>
              <a:rPr lang="nl-NL" b="1" dirty="0">
                <a:solidFill>
                  <a:schemeClr val="accent1">
                    <a:lumMod val="75000"/>
                  </a:schemeClr>
                </a:solidFill>
              </a:rPr>
              <a:t>ontleden                                                                                 vormen                            </a:t>
            </a:r>
            <a:r>
              <a:rPr lang="nl-NL" b="1" dirty="0" err="1">
                <a:solidFill>
                  <a:schemeClr val="accent1">
                    <a:lumMod val="75000"/>
                  </a:schemeClr>
                </a:solidFill>
              </a:rPr>
              <a:t>vormen</a:t>
            </a:r>
            <a:endParaRPr lang="nl-NL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0" name="Rechte verbindingslijn met pijl 19"/>
          <p:cNvCxnSpPr/>
          <p:nvPr/>
        </p:nvCxnSpPr>
        <p:spPr>
          <a:xfrm>
            <a:off x="3937686" y="4186800"/>
            <a:ext cx="939114" cy="6991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vak 20">
            <a:extLst>
              <a:ext uri="{FF2B5EF4-FFF2-40B4-BE49-F238E27FC236}">
                <a16:creationId xmlns:a16="http://schemas.microsoft.com/office/drawing/2014/main" id="{419728CC-D871-4945-9986-E558192A1982}"/>
              </a:ext>
            </a:extLst>
          </p:cNvPr>
          <p:cNvSpPr txBox="1"/>
          <p:nvPr/>
        </p:nvSpPr>
        <p:spPr>
          <a:xfrm>
            <a:off x="766893" y="2291490"/>
            <a:ext cx="141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-(-0,75.10</a:t>
            </a:r>
            <a:r>
              <a:rPr lang="nl-NL" baseline="30000" dirty="0">
                <a:solidFill>
                  <a:srgbClr val="FF0000"/>
                </a:solidFill>
              </a:rPr>
              <a:t>5 </a:t>
            </a:r>
            <a:r>
              <a:rPr lang="nl-NL" dirty="0">
                <a:solidFill>
                  <a:srgbClr val="FF0000"/>
                </a:solidFill>
              </a:rPr>
              <a:t>J)</a:t>
            </a:r>
          </a:p>
        </p:txBody>
      </p:sp>
    </p:spTree>
    <p:extLst>
      <p:ext uri="{BB962C8B-B14F-4D97-AF65-F5344CB8AC3E}">
        <p14:creationId xmlns:p14="http://schemas.microsoft.com/office/powerpoint/2010/main" val="82418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64"/>
          <a:stretch/>
        </p:blipFill>
        <p:spPr>
          <a:xfrm>
            <a:off x="0" y="3871784"/>
            <a:ext cx="9144000" cy="908818"/>
          </a:xfrm>
          <a:prstGeom prst="rect">
            <a:avLst/>
          </a:prstGeom>
        </p:spPr>
      </p:pic>
      <p:grpSp>
        <p:nvGrpSpPr>
          <p:cNvPr id="10" name="Groep 9"/>
          <p:cNvGrpSpPr/>
          <p:nvPr/>
        </p:nvGrpSpPr>
        <p:grpSpPr>
          <a:xfrm>
            <a:off x="3318278" y="1305583"/>
            <a:ext cx="2005688" cy="1118364"/>
            <a:chOff x="3266415" y="1126800"/>
            <a:chExt cx="2005688" cy="1118364"/>
          </a:xfrm>
        </p:grpSpPr>
        <p:pic>
          <p:nvPicPr>
            <p:cNvPr id="5" name="Afbeelding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38" t="77764" r="76141"/>
            <a:stretch/>
          </p:blipFill>
          <p:spPr>
            <a:xfrm>
              <a:off x="3862431" y="1336346"/>
              <a:ext cx="486561" cy="908818"/>
            </a:xfrm>
            <a:prstGeom prst="rect">
              <a:avLst/>
            </a:prstGeom>
          </p:spPr>
        </p:pic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55" t="77764" r="90966"/>
            <a:stretch/>
          </p:blipFill>
          <p:spPr>
            <a:xfrm>
              <a:off x="3266415" y="1336346"/>
              <a:ext cx="373008" cy="908818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51" t="72633" r="60993" b="5131"/>
            <a:stretch/>
          </p:blipFill>
          <p:spPr>
            <a:xfrm>
              <a:off x="4572000" y="1126800"/>
              <a:ext cx="700103" cy="908818"/>
            </a:xfrm>
            <a:prstGeom prst="rect">
              <a:avLst/>
            </a:prstGeom>
          </p:spPr>
        </p:pic>
      </p:grpSp>
      <p:grpSp>
        <p:nvGrpSpPr>
          <p:cNvPr id="2" name="Groep 1"/>
          <p:cNvGrpSpPr/>
          <p:nvPr/>
        </p:nvGrpSpPr>
        <p:grpSpPr>
          <a:xfrm>
            <a:off x="3000954" y="67293"/>
            <a:ext cx="2209515" cy="1080232"/>
            <a:chOff x="3028427" y="111600"/>
            <a:chExt cx="2209515" cy="1080232"/>
          </a:xfrm>
        </p:grpSpPr>
        <p:pic>
          <p:nvPicPr>
            <p:cNvPr id="3" name="Afbeelding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230" t="77764" r="9082"/>
            <a:stretch/>
          </p:blipFill>
          <p:spPr>
            <a:xfrm>
              <a:off x="3028427" y="283014"/>
              <a:ext cx="794272" cy="908818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76" t="73864" r="61714" b="3900"/>
            <a:stretch/>
          </p:blipFill>
          <p:spPr>
            <a:xfrm>
              <a:off x="4606159" y="111600"/>
              <a:ext cx="631783" cy="908818"/>
            </a:xfrm>
            <a:prstGeom prst="rect">
              <a:avLst/>
            </a:prstGeom>
          </p:spPr>
        </p:pic>
        <p:pic>
          <p:nvPicPr>
            <p:cNvPr id="9" name="Afbeelding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38" t="77764" r="76141"/>
            <a:stretch/>
          </p:blipFill>
          <p:spPr>
            <a:xfrm>
              <a:off x="3862034" y="283014"/>
              <a:ext cx="486561" cy="908818"/>
            </a:xfrm>
            <a:prstGeom prst="rect">
              <a:avLst/>
            </a:prstGeom>
          </p:spPr>
        </p:pic>
      </p:grpSp>
      <p:cxnSp>
        <p:nvCxnSpPr>
          <p:cNvPr id="12" name="Rechte verbindingslijn met pijl 11"/>
          <p:cNvCxnSpPr/>
          <p:nvPr/>
        </p:nvCxnSpPr>
        <p:spPr>
          <a:xfrm>
            <a:off x="4380303" y="2214401"/>
            <a:ext cx="1416490" cy="15690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>
            <a:off x="5108895" y="976111"/>
            <a:ext cx="2793405" cy="28073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/>
          <p:nvPr/>
        </p:nvCxnSpPr>
        <p:spPr>
          <a:xfrm flipV="1">
            <a:off x="989901" y="1515129"/>
            <a:ext cx="1967423" cy="2356655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/>
          <p:cNvSpPr txBox="1"/>
          <p:nvPr/>
        </p:nvSpPr>
        <p:spPr>
          <a:xfrm>
            <a:off x="4973914" y="2629586"/>
            <a:ext cx="141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-3,935.10</a:t>
            </a:r>
            <a:r>
              <a:rPr lang="nl-NL" baseline="30000" dirty="0">
                <a:solidFill>
                  <a:srgbClr val="FF0000"/>
                </a:solidFill>
              </a:rPr>
              <a:t>5 </a:t>
            </a:r>
            <a:r>
              <a:rPr lang="nl-NL" dirty="0">
                <a:solidFill>
                  <a:srgbClr val="FF0000"/>
                </a:solidFill>
              </a:rPr>
              <a:t>J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6238973" y="1823842"/>
            <a:ext cx="1663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-2,86.10</a:t>
            </a:r>
            <a:r>
              <a:rPr lang="nl-NL" baseline="30000" dirty="0">
                <a:solidFill>
                  <a:srgbClr val="FF0000"/>
                </a:solidFill>
              </a:rPr>
              <a:t>5 </a:t>
            </a:r>
            <a:r>
              <a:rPr lang="nl-NL" dirty="0">
                <a:solidFill>
                  <a:srgbClr val="FF0000"/>
                </a:solidFill>
              </a:rPr>
              <a:t>J  x  2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293615" y="4616909"/>
            <a:ext cx="8489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  </a:t>
            </a:r>
            <a:r>
              <a:rPr lang="nl-NL" b="1" dirty="0">
                <a:solidFill>
                  <a:schemeClr val="accent1">
                    <a:lumMod val="75000"/>
                  </a:schemeClr>
                </a:solidFill>
              </a:rPr>
              <a:t>ontleden                                                                                 vormen                            </a:t>
            </a:r>
            <a:r>
              <a:rPr lang="nl-NL" b="1" dirty="0" err="1">
                <a:solidFill>
                  <a:schemeClr val="accent1">
                    <a:lumMod val="75000"/>
                  </a:schemeClr>
                </a:solidFill>
              </a:rPr>
              <a:t>vormen</a:t>
            </a:r>
            <a:endParaRPr lang="nl-NL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0" name="Rechte verbindingslijn met pijl 19"/>
          <p:cNvCxnSpPr/>
          <p:nvPr/>
        </p:nvCxnSpPr>
        <p:spPr>
          <a:xfrm>
            <a:off x="3937686" y="4186800"/>
            <a:ext cx="939114" cy="6991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vak 20">
            <a:extLst>
              <a:ext uri="{FF2B5EF4-FFF2-40B4-BE49-F238E27FC236}">
                <a16:creationId xmlns:a16="http://schemas.microsoft.com/office/drawing/2014/main" id="{419728CC-D871-4945-9986-E558192A1982}"/>
              </a:ext>
            </a:extLst>
          </p:cNvPr>
          <p:cNvSpPr txBox="1"/>
          <p:nvPr/>
        </p:nvSpPr>
        <p:spPr>
          <a:xfrm>
            <a:off x="766893" y="2291490"/>
            <a:ext cx="141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-(-0,75.10</a:t>
            </a:r>
            <a:r>
              <a:rPr lang="nl-NL" baseline="30000" dirty="0">
                <a:solidFill>
                  <a:srgbClr val="FF0000"/>
                </a:solidFill>
              </a:rPr>
              <a:t>5 </a:t>
            </a:r>
            <a:r>
              <a:rPr lang="nl-NL" dirty="0">
                <a:solidFill>
                  <a:srgbClr val="FF0000"/>
                </a:solidFill>
              </a:rPr>
              <a:t>J)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0CCCDD98-5682-4D7D-A419-28FE391A1622}"/>
              </a:ext>
            </a:extLst>
          </p:cNvPr>
          <p:cNvSpPr txBox="1"/>
          <p:nvPr/>
        </p:nvSpPr>
        <p:spPr>
          <a:xfrm>
            <a:off x="4171678" y="3766965"/>
            <a:ext cx="9522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rgbClr val="FF0000"/>
                </a:solidFill>
              </a:rPr>
              <a:t>Δ</a:t>
            </a:r>
            <a:r>
              <a:rPr lang="nl-NL" sz="2000" i="1" dirty="0">
                <a:solidFill>
                  <a:srgbClr val="FF0000"/>
                </a:solidFill>
              </a:rPr>
              <a:t>E</a:t>
            </a:r>
            <a:endParaRPr lang="nl-NL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786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64"/>
          <a:stretch/>
        </p:blipFill>
        <p:spPr>
          <a:xfrm>
            <a:off x="0" y="3871784"/>
            <a:ext cx="9144000" cy="908818"/>
          </a:xfrm>
          <a:prstGeom prst="rect">
            <a:avLst/>
          </a:prstGeom>
        </p:spPr>
      </p:pic>
      <p:grpSp>
        <p:nvGrpSpPr>
          <p:cNvPr id="10" name="Groep 9"/>
          <p:cNvGrpSpPr/>
          <p:nvPr/>
        </p:nvGrpSpPr>
        <p:grpSpPr>
          <a:xfrm>
            <a:off x="3318278" y="1305583"/>
            <a:ext cx="2005688" cy="1118364"/>
            <a:chOff x="3266415" y="1126800"/>
            <a:chExt cx="2005688" cy="1118364"/>
          </a:xfrm>
        </p:grpSpPr>
        <p:pic>
          <p:nvPicPr>
            <p:cNvPr id="5" name="Afbeelding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38" t="77764" r="76141"/>
            <a:stretch/>
          </p:blipFill>
          <p:spPr>
            <a:xfrm>
              <a:off x="3862431" y="1336346"/>
              <a:ext cx="486561" cy="908818"/>
            </a:xfrm>
            <a:prstGeom prst="rect">
              <a:avLst/>
            </a:prstGeom>
          </p:spPr>
        </p:pic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55" t="77764" r="90966"/>
            <a:stretch/>
          </p:blipFill>
          <p:spPr>
            <a:xfrm>
              <a:off x="3266415" y="1336346"/>
              <a:ext cx="373008" cy="908818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51" t="72633" r="60993" b="5131"/>
            <a:stretch/>
          </p:blipFill>
          <p:spPr>
            <a:xfrm>
              <a:off x="4572000" y="1126800"/>
              <a:ext cx="700103" cy="908818"/>
            </a:xfrm>
            <a:prstGeom prst="rect">
              <a:avLst/>
            </a:prstGeom>
          </p:spPr>
        </p:pic>
      </p:grpSp>
      <p:grpSp>
        <p:nvGrpSpPr>
          <p:cNvPr id="2" name="Groep 1"/>
          <p:cNvGrpSpPr/>
          <p:nvPr/>
        </p:nvGrpSpPr>
        <p:grpSpPr>
          <a:xfrm>
            <a:off x="3000954" y="67293"/>
            <a:ext cx="2209515" cy="1080232"/>
            <a:chOff x="3028427" y="111600"/>
            <a:chExt cx="2209515" cy="1080232"/>
          </a:xfrm>
        </p:grpSpPr>
        <p:pic>
          <p:nvPicPr>
            <p:cNvPr id="3" name="Afbeelding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230" t="77764" r="9082"/>
            <a:stretch/>
          </p:blipFill>
          <p:spPr>
            <a:xfrm>
              <a:off x="3028427" y="283014"/>
              <a:ext cx="794272" cy="908818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76" t="73864" r="61714" b="3900"/>
            <a:stretch/>
          </p:blipFill>
          <p:spPr>
            <a:xfrm>
              <a:off x="4606159" y="111600"/>
              <a:ext cx="631783" cy="908818"/>
            </a:xfrm>
            <a:prstGeom prst="rect">
              <a:avLst/>
            </a:prstGeom>
          </p:spPr>
        </p:pic>
        <p:pic>
          <p:nvPicPr>
            <p:cNvPr id="9" name="Afbeelding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38" t="77764" r="76141"/>
            <a:stretch/>
          </p:blipFill>
          <p:spPr>
            <a:xfrm>
              <a:off x="3862034" y="283014"/>
              <a:ext cx="486561" cy="908818"/>
            </a:xfrm>
            <a:prstGeom prst="rect">
              <a:avLst/>
            </a:prstGeom>
          </p:spPr>
        </p:pic>
      </p:grpSp>
      <p:cxnSp>
        <p:nvCxnSpPr>
          <p:cNvPr id="12" name="Rechte verbindingslijn met pijl 11"/>
          <p:cNvCxnSpPr/>
          <p:nvPr/>
        </p:nvCxnSpPr>
        <p:spPr>
          <a:xfrm>
            <a:off x="4380303" y="2214401"/>
            <a:ext cx="1416490" cy="15690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>
            <a:off x="5108895" y="976111"/>
            <a:ext cx="2793405" cy="28073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/>
          <p:nvPr/>
        </p:nvCxnSpPr>
        <p:spPr>
          <a:xfrm flipV="1">
            <a:off x="989901" y="1515129"/>
            <a:ext cx="1967423" cy="2356655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/>
          <p:cNvSpPr txBox="1"/>
          <p:nvPr/>
        </p:nvSpPr>
        <p:spPr>
          <a:xfrm>
            <a:off x="4973914" y="2629586"/>
            <a:ext cx="141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-3,935.10</a:t>
            </a:r>
            <a:r>
              <a:rPr lang="nl-NL" baseline="30000" dirty="0">
                <a:solidFill>
                  <a:srgbClr val="FF0000"/>
                </a:solidFill>
              </a:rPr>
              <a:t>5 </a:t>
            </a:r>
            <a:r>
              <a:rPr lang="nl-NL" dirty="0">
                <a:solidFill>
                  <a:srgbClr val="FF0000"/>
                </a:solidFill>
              </a:rPr>
              <a:t>J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6238973" y="1823842"/>
            <a:ext cx="1663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-2,86.10</a:t>
            </a:r>
            <a:r>
              <a:rPr lang="nl-NL" baseline="30000" dirty="0">
                <a:solidFill>
                  <a:srgbClr val="FF0000"/>
                </a:solidFill>
              </a:rPr>
              <a:t>5 </a:t>
            </a:r>
            <a:r>
              <a:rPr lang="nl-NL" dirty="0">
                <a:solidFill>
                  <a:srgbClr val="FF0000"/>
                </a:solidFill>
              </a:rPr>
              <a:t>J  x  2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279581" y="5378814"/>
            <a:ext cx="93887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>
              <a:solidFill>
                <a:srgbClr val="FF0000"/>
              </a:solidFill>
            </a:endParaRPr>
          </a:p>
          <a:p>
            <a:endParaRPr lang="nl-NL" dirty="0">
              <a:solidFill>
                <a:srgbClr val="FF0000"/>
              </a:solidFill>
            </a:endParaRPr>
          </a:p>
          <a:p>
            <a:r>
              <a:rPr lang="nl-NL" sz="2400" dirty="0">
                <a:solidFill>
                  <a:srgbClr val="FF0000"/>
                </a:solidFill>
              </a:rPr>
              <a:t>  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293615" y="4616909"/>
            <a:ext cx="8489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  </a:t>
            </a:r>
            <a:r>
              <a:rPr lang="nl-NL" b="1" dirty="0">
                <a:solidFill>
                  <a:schemeClr val="accent1">
                    <a:lumMod val="75000"/>
                  </a:schemeClr>
                </a:solidFill>
              </a:rPr>
              <a:t>ontleden                                                                                 vormen                            </a:t>
            </a:r>
            <a:r>
              <a:rPr lang="nl-NL" b="1" dirty="0" err="1">
                <a:solidFill>
                  <a:schemeClr val="accent1">
                    <a:lumMod val="75000"/>
                  </a:schemeClr>
                </a:solidFill>
              </a:rPr>
              <a:t>vormen</a:t>
            </a:r>
            <a:endParaRPr lang="nl-NL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0" name="Rechte verbindingslijn met pijl 19"/>
          <p:cNvCxnSpPr/>
          <p:nvPr/>
        </p:nvCxnSpPr>
        <p:spPr>
          <a:xfrm>
            <a:off x="3937686" y="4186800"/>
            <a:ext cx="939114" cy="6991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kstvak 27">
            <a:extLst>
              <a:ext uri="{FF2B5EF4-FFF2-40B4-BE49-F238E27FC236}">
                <a16:creationId xmlns:a16="http://schemas.microsoft.com/office/drawing/2014/main" id="{78860056-559D-41A7-81D3-B72A0DBB45C5}"/>
              </a:ext>
            </a:extLst>
          </p:cNvPr>
          <p:cNvSpPr txBox="1"/>
          <p:nvPr/>
        </p:nvSpPr>
        <p:spPr>
          <a:xfrm>
            <a:off x="766893" y="2291490"/>
            <a:ext cx="141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-(-0,75.10</a:t>
            </a:r>
            <a:r>
              <a:rPr lang="nl-NL" baseline="30000" dirty="0">
                <a:solidFill>
                  <a:srgbClr val="FF0000"/>
                </a:solidFill>
              </a:rPr>
              <a:t>5 </a:t>
            </a:r>
            <a:r>
              <a:rPr lang="nl-NL" dirty="0">
                <a:solidFill>
                  <a:srgbClr val="FF0000"/>
                </a:solidFill>
              </a:rPr>
              <a:t>J)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127EDF4D-0843-40A9-8DAF-BE06947B760D}"/>
              </a:ext>
            </a:extLst>
          </p:cNvPr>
          <p:cNvSpPr txBox="1"/>
          <p:nvPr/>
        </p:nvSpPr>
        <p:spPr>
          <a:xfrm>
            <a:off x="4171678" y="3766965"/>
            <a:ext cx="9522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rgbClr val="FF0000"/>
                </a:solidFill>
              </a:rPr>
              <a:t>Δ</a:t>
            </a:r>
            <a:r>
              <a:rPr lang="nl-NL" sz="2000" i="1" dirty="0">
                <a:solidFill>
                  <a:srgbClr val="FF0000"/>
                </a:solidFill>
              </a:rPr>
              <a:t>E</a:t>
            </a:r>
            <a:endParaRPr lang="nl-NL" sz="2000" dirty="0">
              <a:solidFill>
                <a:srgbClr val="FF0000"/>
              </a:solidFill>
            </a:endParaRP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428743EC-A0C1-420B-80F4-11A214155857}"/>
              </a:ext>
            </a:extLst>
          </p:cNvPr>
          <p:cNvSpPr/>
          <p:nvPr/>
        </p:nvSpPr>
        <p:spPr>
          <a:xfrm>
            <a:off x="349648" y="5418265"/>
            <a:ext cx="85484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Δ</a:t>
            </a:r>
            <a:r>
              <a:rPr lang="nl-NL" i="1" dirty="0">
                <a:solidFill>
                  <a:srgbClr val="FF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E </a:t>
            </a: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=  vormingswarmte reactieproducten  –  vormingswarmte beginstoffen</a:t>
            </a:r>
            <a:endParaRPr lang="nl-NL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51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64"/>
          <a:stretch/>
        </p:blipFill>
        <p:spPr>
          <a:xfrm>
            <a:off x="0" y="3871784"/>
            <a:ext cx="9144000" cy="908818"/>
          </a:xfrm>
          <a:prstGeom prst="rect">
            <a:avLst/>
          </a:prstGeom>
        </p:spPr>
      </p:pic>
      <p:grpSp>
        <p:nvGrpSpPr>
          <p:cNvPr id="10" name="Groep 9"/>
          <p:cNvGrpSpPr/>
          <p:nvPr/>
        </p:nvGrpSpPr>
        <p:grpSpPr>
          <a:xfrm>
            <a:off x="3318278" y="1305583"/>
            <a:ext cx="2005688" cy="1118364"/>
            <a:chOff x="3266415" y="1126800"/>
            <a:chExt cx="2005688" cy="1118364"/>
          </a:xfrm>
        </p:grpSpPr>
        <p:pic>
          <p:nvPicPr>
            <p:cNvPr id="5" name="Afbeelding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38" t="77764" r="76141"/>
            <a:stretch/>
          </p:blipFill>
          <p:spPr>
            <a:xfrm>
              <a:off x="3862431" y="1336346"/>
              <a:ext cx="486561" cy="908818"/>
            </a:xfrm>
            <a:prstGeom prst="rect">
              <a:avLst/>
            </a:prstGeom>
          </p:spPr>
        </p:pic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55" t="77764" r="90966"/>
            <a:stretch/>
          </p:blipFill>
          <p:spPr>
            <a:xfrm>
              <a:off x="3266415" y="1336346"/>
              <a:ext cx="373008" cy="908818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51" t="72633" r="60993" b="5131"/>
            <a:stretch/>
          </p:blipFill>
          <p:spPr>
            <a:xfrm>
              <a:off x="4572000" y="1126800"/>
              <a:ext cx="700103" cy="908818"/>
            </a:xfrm>
            <a:prstGeom prst="rect">
              <a:avLst/>
            </a:prstGeom>
          </p:spPr>
        </p:pic>
      </p:grpSp>
      <p:grpSp>
        <p:nvGrpSpPr>
          <p:cNvPr id="2" name="Groep 1"/>
          <p:cNvGrpSpPr/>
          <p:nvPr/>
        </p:nvGrpSpPr>
        <p:grpSpPr>
          <a:xfrm>
            <a:off x="3000954" y="67293"/>
            <a:ext cx="2209515" cy="1080232"/>
            <a:chOff x="3028427" y="111600"/>
            <a:chExt cx="2209515" cy="1080232"/>
          </a:xfrm>
        </p:grpSpPr>
        <p:pic>
          <p:nvPicPr>
            <p:cNvPr id="3" name="Afbeelding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230" t="77764" r="9082"/>
            <a:stretch/>
          </p:blipFill>
          <p:spPr>
            <a:xfrm>
              <a:off x="3028427" y="283014"/>
              <a:ext cx="794272" cy="908818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76" t="73864" r="61714" b="3900"/>
            <a:stretch/>
          </p:blipFill>
          <p:spPr>
            <a:xfrm>
              <a:off x="4606159" y="111600"/>
              <a:ext cx="631783" cy="908818"/>
            </a:xfrm>
            <a:prstGeom prst="rect">
              <a:avLst/>
            </a:prstGeom>
          </p:spPr>
        </p:pic>
        <p:pic>
          <p:nvPicPr>
            <p:cNvPr id="9" name="Afbeelding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38" t="77764" r="76141"/>
            <a:stretch/>
          </p:blipFill>
          <p:spPr>
            <a:xfrm>
              <a:off x="3862034" y="283014"/>
              <a:ext cx="486561" cy="908818"/>
            </a:xfrm>
            <a:prstGeom prst="rect">
              <a:avLst/>
            </a:prstGeom>
          </p:spPr>
        </p:pic>
      </p:grpSp>
      <p:cxnSp>
        <p:nvCxnSpPr>
          <p:cNvPr id="12" name="Rechte verbindingslijn met pijl 11"/>
          <p:cNvCxnSpPr/>
          <p:nvPr/>
        </p:nvCxnSpPr>
        <p:spPr>
          <a:xfrm>
            <a:off x="4380303" y="2214401"/>
            <a:ext cx="1416490" cy="15690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>
            <a:off x="5108895" y="976111"/>
            <a:ext cx="2793405" cy="28073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/>
          <p:nvPr/>
        </p:nvCxnSpPr>
        <p:spPr>
          <a:xfrm flipV="1">
            <a:off x="989901" y="1515129"/>
            <a:ext cx="1967423" cy="2356655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/>
          <p:cNvSpPr txBox="1"/>
          <p:nvPr/>
        </p:nvSpPr>
        <p:spPr>
          <a:xfrm>
            <a:off x="4973914" y="2629586"/>
            <a:ext cx="141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-3,935.10</a:t>
            </a:r>
            <a:r>
              <a:rPr lang="nl-NL" baseline="30000" dirty="0">
                <a:solidFill>
                  <a:srgbClr val="FF0000"/>
                </a:solidFill>
              </a:rPr>
              <a:t>5 </a:t>
            </a:r>
            <a:r>
              <a:rPr lang="nl-NL" dirty="0">
                <a:solidFill>
                  <a:srgbClr val="FF0000"/>
                </a:solidFill>
              </a:rPr>
              <a:t>J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6238973" y="1823842"/>
            <a:ext cx="1663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-2,86.10</a:t>
            </a:r>
            <a:r>
              <a:rPr lang="nl-NL" baseline="30000" dirty="0">
                <a:solidFill>
                  <a:srgbClr val="FF0000"/>
                </a:solidFill>
              </a:rPr>
              <a:t>5 </a:t>
            </a:r>
            <a:r>
              <a:rPr lang="nl-NL" dirty="0">
                <a:solidFill>
                  <a:srgbClr val="FF0000"/>
                </a:solidFill>
              </a:rPr>
              <a:t>J  x  2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279581" y="5378814"/>
            <a:ext cx="93887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>
              <a:solidFill>
                <a:srgbClr val="FF0000"/>
              </a:solidFill>
            </a:endParaRPr>
          </a:p>
          <a:p>
            <a:endParaRPr lang="nl-NL" sz="1000" dirty="0">
              <a:solidFill>
                <a:srgbClr val="FF0000"/>
              </a:solidFill>
            </a:endParaRPr>
          </a:p>
          <a:p>
            <a:r>
              <a:rPr lang="nl-NL" sz="2400" dirty="0">
                <a:solidFill>
                  <a:srgbClr val="FF0000"/>
                </a:solidFill>
              </a:rPr>
              <a:t>  </a:t>
            </a:r>
            <a:r>
              <a:rPr lang="el-GR" dirty="0">
                <a:solidFill>
                  <a:srgbClr val="FF0000"/>
                </a:solidFill>
              </a:rPr>
              <a:t>Δ</a:t>
            </a:r>
            <a:r>
              <a:rPr lang="nl-NL" i="1" dirty="0">
                <a:solidFill>
                  <a:srgbClr val="FF0000"/>
                </a:solidFill>
              </a:rPr>
              <a:t>E</a:t>
            </a:r>
            <a:r>
              <a:rPr lang="nl-NL" dirty="0">
                <a:solidFill>
                  <a:srgbClr val="FF0000"/>
                </a:solidFill>
              </a:rPr>
              <a:t> =     -3,935.10</a:t>
            </a:r>
            <a:r>
              <a:rPr lang="nl-NL" baseline="30000" dirty="0">
                <a:solidFill>
                  <a:srgbClr val="FF0000"/>
                </a:solidFill>
              </a:rPr>
              <a:t>5</a:t>
            </a:r>
            <a:r>
              <a:rPr lang="nl-NL" dirty="0">
                <a:solidFill>
                  <a:srgbClr val="FF0000"/>
                </a:solidFill>
              </a:rPr>
              <a:t>J   +   2 x (-2,86.10</a:t>
            </a:r>
            <a:r>
              <a:rPr lang="nl-NL" baseline="30000" dirty="0">
                <a:solidFill>
                  <a:srgbClr val="FF0000"/>
                </a:solidFill>
              </a:rPr>
              <a:t>5</a:t>
            </a:r>
            <a:r>
              <a:rPr lang="nl-NL" dirty="0">
                <a:solidFill>
                  <a:srgbClr val="FF0000"/>
                </a:solidFill>
              </a:rPr>
              <a:t>J )    </a:t>
            </a:r>
            <a:r>
              <a:rPr lang="nl-NL" sz="400" dirty="0">
                <a:solidFill>
                  <a:srgbClr val="FF0000"/>
                </a:solidFill>
              </a:rPr>
              <a:t>     </a:t>
            </a: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– </a:t>
            </a:r>
            <a:r>
              <a:rPr lang="nl-NL" dirty="0">
                <a:solidFill>
                  <a:srgbClr val="FF0000"/>
                </a:solidFill>
              </a:rPr>
              <a:t>                (- 0,75.10</a:t>
            </a:r>
            <a:r>
              <a:rPr lang="nl-NL" baseline="30000" dirty="0">
                <a:solidFill>
                  <a:srgbClr val="FF0000"/>
                </a:solidFill>
              </a:rPr>
              <a:t>5 </a:t>
            </a:r>
            <a:r>
              <a:rPr lang="nl-NL" dirty="0">
                <a:solidFill>
                  <a:srgbClr val="FF0000"/>
                </a:solidFill>
              </a:rPr>
              <a:t>J )                    =  -8,91.10</a:t>
            </a:r>
            <a:r>
              <a:rPr lang="nl-NL" baseline="30000" dirty="0">
                <a:solidFill>
                  <a:srgbClr val="FF0000"/>
                </a:solidFill>
              </a:rPr>
              <a:t>5</a:t>
            </a:r>
            <a:r>
              <a:rPr lang="nl-NL" dirty="0">
                <a:solidFill>
                  <a:srgbClr val="FF0000"/>
                </a:solidFill>
              </a:rPr>
              <a:t>J</a:t>
            </a:r>
          </a:p>
          <a:p>
            <a:endParaRPr lang="nl-NL" sz="1000" dirty="0">
              <a:solidFill>
                <a:srgbClr val="FF0000"/>
              </a:solidFill>
            </a:endParaRPr>
          </a:p>
          <a:p>
            <a:r>
              <a:rPr lang="nl-NL" dirty="0">
                <a:solidFill>
                  <a:srgbClr val="FF0000"/>
                </a:solidFill>
              </a:rPr>
              <a:t>                                  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293615" y="4616909"/>
            <a:ext cx="8489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  </a:t>
            </a:r>
            <a:r>
              <a:rPr lang="nl-NL" b="1" dirty="0">
                <a:solidFill>
                  <a:schemeClr val="accent1">
                    <a:lumMod val="75000"/>
                  </a:schemeClr>
                </a:solidFill>
              </a:rPr>
              <a:t>ontleden                                                                                 vormen                            </a:t>
            </a:r>
            <a:r>
              <a:rPr lang="nl-NL" b="1" dirty="0" err="1">
                <a:solidFill>
                  <a:schemeClr val="accent1">
                    <a:lumMod val="75000"/>
                  </a:schemeClr>
                </a:solidFill>
              </a:rPr>
              <a:t>vormen</a:t>
            </a:r>
            <a:endParaRPr lang="nl-NL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0" name="Rechte verbindingslijn met pijl 19"/>
          <p:cNvCxnSpPr/>
          <p:nvPr/>
        </p:nvCxnSpPr>
        <p:spPr>
          <a:xfrm>
            <a:off x="3937686" y="4186800"/>
            <a:ext cx="939114" cy="6991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kstvak 27">
            <a:extLst>
              <a:ext uri="{FF2B5EF4-FFF2-40B4-BE49-F238E27FC236}">
                <a16:creationId xmlns:a16="http://schemas.microsoft.com/office/drawing/2014/main" id="{78860056-559D-41A7-81D3-B72A0DBB45C5}"/>
              </a:ext>
            </a:extLst>
          </p:cNvPr>
          <p:cNvSpPr txBox="1"/>
          <p:nvPr/>
        </p:nvSpPr>
        <p:spPr>
          <a:xfrm>
            <a:off x="766893" y="2291490"/>
            <a:ext cx="141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-(-0,75.10</a:t>
            </a:r>
            <a:r>
              <a:rPr lang="nl-NL" baseline="30000" dirty="0">
                <a:solidFill>
                  <a:srgbClr val="FF0000"/>
                </a:solidFill>
              </a:rPr>
              <a:t>5 </a:t>
            </a:r>
            <a:r>
              <a:rPr lang="nl-NL" dirty="0">
                <a:solidFill>
                  <a:srgbClr val="FF0000"/>
                </a:solidFill>
              </a:rPr>
              <a:t>J)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127EDF4D-0843-40A9-8DAF-BE06947B760D}"/>
              </a:ext>
            </a:extLst>
          </p:cNvPr>
          <p:cNvSpPr txBox="1"/>
          <p:nvPr/>
        </p:nvSpPr>
        <p:spPr>
          <a:xfrm>
            <a:off x="4171678" y="3766965"/>
            <a:ext cx="9522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rgbClr val="FF0000"/>
                </a:solidFill>
              </a:rPr>
              <a:t>Δ</a:t>
            </a:r>
            <a:r>
              <a:rPr lang="nl-NL" sz="2000" i="1" dirty="0">
                <a:solidFill>
                  <a:srgbClr val="FF0000"/>
                </a:solidFill>
              </a:rPr>
              <a:t>E</a:t>
            </a:r>
            <a:endParaRPr lang="nl-NL" sz="2000" dirty="0">
              <a:solidFill>
                <a:srgbClr val="FF0000"/>
              </a:solidFill>
            </a:endParaRP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428743EC-A0C1-420B-80F4-11A214155857}"/>
              </a:ext>
            </a:extLst>
          </p:cNvPr>
          <p:cNvSpPr/>
          <p:nvPr/>
        </p:nvSpPr>
        <p:spPr>
          <a:xfrm>
            <a:off x="349648" y="5418265"/>
            <a:ext cx="85484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 Δ</a:t>
            </a:r>
            <a:r>
              <a:rPr lang="nl-NL" i="1" dirty="0">
                <a:latin typeface="Calibri" panose="020F0502020204030204" pitchFamily="34" charset="0"/>
                <a:ea typeface="Arial" panose="020B0604020202020204" pitchFamily="34" charset="0"/>
              </a:rPr>
              <a:t>E </a:t>
            </a: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=  vormingswarmte reactieproducten  –  vormingswarmte beginstoffen</a:t>
            </a:r>
            <a:endParaRPr lang="nl-NL" baseline="-25000" dirty="0"/>
          </a:p>
        </p:txBody>
      </p:sp>
    </p:spTree>
    <p:extLst>
      <p:ext uri="{BB962C8B-B14F-4D97-AF65-F5344CB8AC3E}">
        <p14:creationId xmlns:p14="http://schemas.microsoft.com/office/powerpoint/2010/main" val="258494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64"/>
          <a:stretch/>
        </p:blipFill>
        <p:spPr>
          <a:xfrm>
            <a:off x="0" y="3871784"/>
            <a:ext cx="9144000" cy="908818"/>
          </a:xfrm>
          <a:prstGeom prst="rect">
            <a:avLst/>
          </a:prstGeom>
        </p:spPr>
      </p:pic>
      <p:grpSp>
        <p:nvGrpSpPr>
          <p:cNvPr id="10" name="Groep 9"/>
          <p:cNvGrpSpPr/>
          <p:nvPr/>
        </p:nvGrpSpPr>
        <p:grpSpPr>
          <a:xfrm>
            <a:off x="3318278" y="1305583"/>
            <a:ext cx="2005688" cy="1118364"/>
            <a:chOff x="3266415" y="1126800"/>
            <a:chExt cx="2005688" cy="1118364"/>
          </a:xfrm>
        </p:grpSpPr>
        <p:pic>
          <p:nvPicPr>
            <p:cNvPr id="5" name="Afbeelding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38" t="77764" r="76141"/>
            <a:stretch/>
          </p:blipFill>
          <p:spPr>
            <a:xfrm>
              <a:off x="3862431" y="1336346"/>
              <a:ext cx="486561" cy="908818"/>
            </a:xfrm>
            <a:prstGeom prst="rect">
              <a:avLst/>
            </a:prstGeom>
          </p:spPr>
        </p:pic>
        <p:pic>
          <p:nvPicPr>
            <p:cNvPr id="6" name="Afbeelding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55" t="77764" r="90966"/>
            <a:stretch/>
          </p:blipFill>
          <p:spPr>
            <a:xfrm>
              <a:off x="3266415" y="1336346"/>
              <a:ext cx="373008" cy="908818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51" t="72633" r="60993" b="5131"/>
            <a:stretch/>
          </p:blipFill>
          <p:spPr>
            <a:xfrm>
              <a:off x="4572000" y="1126800"/>
              <a:ext cx="700103" cy="908818"/>
            </a:xfrm>
            <a:prstGeom prst="rect">
              <a:avLst/>
            </a:prstGeom>
          </p:spPr>
        </p:pic>
      </p:grpSp>
      <p:grpSp>
        <p:nvGrpSpPr>
          <p:cNvPr id="2" name="Groep 1"/>
          <p:cNvGrpSpPr/>
          <p:nvPr/>
        </p:nvGrpSpPr>
        <p:grpSpPr>
          <a:xfrm>
            <a:off x="3000954" y="67293"/>
            <a:ext cx="2209515" cy="1080232"/>
            <a:chOff x="3028427" y="111600"/>
            <a:chExt cx="2209515" cy="1080232"/>
          </a:xfrm>
        </p:grpSpPr>
        <p:pic>
          <p:nvPicPr>
            <p:cNvPr id="3" name="Afbeelding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230" t="77764" r="9082"/>
            <a:stretch/>
          </p:blipFill>
          <p:spPr>
            <a:xfrm>
              <a:off x="3028427" y="283014"/>
              <a:ext cx="794272" cy="908818"/>
            </a:xfrm>
            <a:prstGeom prst="rect">
              <a:avLst/>
            </a:prstGeom>
          </p:spPr>
        </p:pic>
        <p:pic>
          <p:nvPicPr>
            <p:cNvPr id="8" name="Afbeelding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76" t="73864" r="61714" b="3900"/>
            <a:stretch/>
          </p:blipFill>
          <p:spPr>
            <a:xfrm>
              <a:off x="4606159" y="111600"/>
              <a:ext cx="631783" cy="908818"/>
            </a:xfrm>
            <a:prstGeom prst="rect">
              <a:avLst/>
            </a:prstGeom>
          </p:spPr>
        </p:pic>
        <p:pic>
          <p:nvPicPr>
            <p:cNvPr id="9" name="Afbeelding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38" t="77764" r="76141"/>
            <a:stretch/>
          </p:blipFill>
          <p:spPr>
            <a:xfrm>
              <a:off x="3862034" y="283014"/>
              <a:ext cx="486561" cy="908818"/>
            </a:xfrm>
            <a:prstGeom prst="rect">
              <a:avLst/>
            </a:prstGeom>
          </p:spPr>
        </p:pic>
      </p:grpSp>
      <p:cxnSp>
        <p:nvCxnSpPr>
          <p:cNvPr id="12" name="Rechte verbindingslijn met pijl 11"/>
          <p:cNvCxnSpPr/>
          <p:nvPr/>
        </p:nvCxnSpPr>
        <p:spPr>
          <a:xfrm>
            <a:off x="4380303" y="2214401"/>
            <a:ext cx="1416490" cy="15690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>
            <a:off x="5108895" y="976111"/>
            <a:ext cx="2793405" cy="28073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/>
          <p:nvPr/>
        </p:nvCxnSpPr>
        <p:spPr>
          <a:xfrm flipV="1">
            <a:off x="989901" y="1515129"/>
            <a:ext cx="1967423" cy="2356655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/>
          <p:cNvSpPr txBox="1"/>
          <p:nvPr/>
        </p:nvSpPr>
        <p:spPr>
          <a:xfrm>
            <a:off x="4973914" y="2629586"/>
            <a:ext cx="141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-3,935.10</a:t>
            </a:r>
            <a:r>
              <a:rPr lang="nl-NL" baseline="30000" dirty="0">
                <a:solidFill>
                  <a:srgbClr val="FF0000"/>
                </a:solidFill>
              </a:rPr>
              <a:t>5 </a:t>
            </a:r>
            <a:r>
              <a:rPr lang="nl-NL" dirty="0">
                <a:solidFill>
                  <a:srgbClr val="FF0000"/>
                </a:solidFill>
              </a:rPr>
              <a:t>J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6238973" y="1823842"/>
            <a:ext cx="1663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-2,86.10</a:t>
            </a:r>
            <a:r>
              <a:rPr lang="nl-NL" baseline="30000" dirty="0">
                <a:solidFill>
                  <a:srgbClr val="FF0000"/>
                </a:solidFill>
              </a:rPr>
              <a:t>5 </a:t>
            </a:r>
            <a:r>
              <a:rPr lang="nl-NL" dirty="0">
                <a:solidFill>
                  <a:srgbClr val="FF0000"/>
                </a:solidFill>
              </a:rPr>
              <a:t>J  x  2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279581" y="5378814"/>
            <a:ext cx="93887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>
              <a:solidFill>
                <a:srgbClr val="FF0000"/>
              </a:solidFill>
            </a:endParaRPr>
          </a:p>
          <a:p>
            <a:endParaRPr lang="nl-NL" sz="1000" dirty="0">
              <a:solidFill>
                <a:srgbClr val="FF0000"/>
              </a:solidFill>
            </a:endParaRPr>
          </a:p>
          <a:p>
            <a:r>
              <a:rPr lang="nl-NL" sz="2400" dirty="0">
                <a:solidFill>
                  <a:srgbClr val="FF0000"/>
                </a:solidFill>
              </a:rPr>
              <a:t>  </a:t>
            </a:r>
            <a:r>
              <a:rPr lang="el-GR" dirty="0"/>
              <a:t>Δ</a:t>
            </a:r>
            <a:r>
              <a:rPr lang="nl-NL" i="1" dirty="0"/>
              <a:t>E</a:t>
            </a:r>
            <a:r>
              <a:rPr lang="nl-NL" dirty="0"/>
              <a:t> =     -3,935.10</a:t>
            </a:r>
            <a:r>
              <a:rPr lang="nl-NL" baseline="30000" dirty="0"/>
              <a:t>5</a:t>
            </a:r>
            <a:r>
              <a:rPr lang="nl-NL" dirty="0"/>
              <a:t>J   +   2 x (-2,86.10</a:t>
            </a:r>
            <a:r>
              <a:rPr lang="nl-NL" baseline="30000" dirty="0"/>
              <a:t>5</a:t>
            </a:r>
            <a:r>
              <a:rPr lang="nl-NL" dirty="0"/>
              <a:t>J )    </a:t>
            </a:r>
            <a:r>
              <a:rPr lang="nl-NL" sz="400" dirty="0"/>
              <a:t>     </a:t>
            </a: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– </a:t>
            </a:r>
            <a:r>
              <a:rPr lang="nl-NL" dirty="0"/>
              <a:t>                (- 0,75.10</a:t>
            </a:r>
            <a:r>
              <a:rPr lang="nl-NL" baseline="30000" dirty="0"/>
              <a:t>5 </a:t>
            </a:r>
            <a:r>
              <a:rPr lang="nl-NL" dirty="0"/>
              <a:t>J )                    =  -8,91.10</a:t>
            </a:r>
            <a:r>
              <a:rPr lang="nl-NL" baseline="30000" dirty="0"/>
              <a:t>5</a:t>
            </a:r>
            <a:r>
              <a:rPr lang="nl-NL" dirty="0"/>
              <a:t>J</a:t>
            </a:r>
          </a:p>
          <a:p>
            <a:endParaRPr lang="nl-NL" sz="1000" dirty="0">
              <a:solidFill>
                <a:srgbClr val="FF0000"/>
              </a:solidFill>
            </a:endParaRPr>
          </a:p>
          <a:p>
            <a:r>
              <a:rPr lang="nl-NL" dirty="0">
                <a:solidFill>
                  <a:srgbClr val="FF0000"/>
                </a:solidFill>
              </a:rPr>
              <a:t>                                  Per mol methaan komt er 8,91. 10</a:t>
            </a:r>
            <a:r>
              <a:rPr lang="nl-NL" baseline="30000" dirty="0">
                <a:solidFill>
                  <a:srgbClr val="FF0000"/>
                </a:solidFill>
              </a:rPr>
              <a:t>5</a:t>
            </a:r>
            <a:r>
              <a:rPr lang="nl-NL" dirty="0">
                <a:solidFill>
                  <a:srgbClr val="FF0000"/>
                </a:solidFill>
              </a:rPr>
              <a:t>J aan energie vrij.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293615" y="4616909"/>
            <a:ext cx="8489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  </a:t>
            </a:r>
            <a:r>
              <a:rPr lang="nl-NL" b="1" dirty="0">
                <a:solidFill>
                  <a:schemeClr val="accent1">
                    <a:lumMod val="75000"/>
                  </a:schemeClr>
                </a:solidFill>
              </a:rPr>
              <a:t>ontleden                                                                                 vormen                            </a:t>
            </a:r>
            <a:r>
              <a:rPr lang="nl-NL" b="1" dirty="0" err="1">
                <a:solidFill>
                  <a:schemeClr val="accent1">
                    <a:lumMod val="75000"/>
                  </a:schemeClr>
                </a:solidFill>
              </a:rPr>
              <a:t>vormen</a:t>
            </a:r>
            <a:endParaRPr lang="nl-NL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0" name="Rechte verbindingslijn met pijl 19"/>
          <p:cNvCxnSpPr/>
          <p:nvPr/>
        </p:nvCxnSpPr>
        <p:spPr>
          <a:xfrm>
            <a:off x="3937686" y="4186800"/>
            <a:ext cx="939114" cy="6991"/>
          </a:xfrm>
          <a:prstGeom prst="straightConnector1">
            <a:avLst/>
          </a:prstGeom>
          <a:ln w="381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kstvak 27">
            <a:extLst>
              <a:ext uri="{FF2B5EF4-FFF2-40B4-BE49-F238E27FC236}">
                <a16:creationId xmlns:a16="http://schemas.microsoft.com/office/drawing/2014/main" id="{78860056-559D-41A7-81D3-B72A0DBB45C5}"/>
              </a:ext>
            </a:extLst>
          </p:cNvPr>
          <p:cNvSpPr txBox="1"/>
          <p:nvPr/>
        </p:nvSpPr>
        <p:spPr>
          <a:xfrm>
            <a:off x="766893" y="2291490"/>
            <a:ext cx="141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-(-0,75.10</a:t>
            </a:r>
            <a:r>
              <a:rPr lang="nl-NL" baseline="30000" dirty="0">
                <a:solidFill>
                  <a:srgbClr val="FF0000"/>
                </a:solidFill>
              </a:rPr>
              <a:t>5 </a:t>
            </a:r>
            <a:r>
              <a:rPr lang="nl-NL" dirty="0">
                <a:solidFill>
                  <a:srgbClr val="FF0000"/>
                </a:solidFill>
              </a:rPr>
              <a:t>J)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127EDF4D-0843-40A9-8DAF-BE06947B760D}"/>
              </a:ext>
            </a:extLst>
          </p:cNvPr>
          <p:cNvSpPr txBox="1"/>
          <p:nvPr/>
        </p:nvSpPr>
        <p:spPr>
          <a:xfrm>
            <a:off x="4171678" y="3766965"/>
            <a:ext cx="9522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rgbClr val="FF0000"/>
                </a:solidFill>
              </a:rPr>
              <a:t>Δ</a:t>
            </a:r>
            <a:r>
              <a:rPr lang="nl-NL" sz="2000" i="1" dirty="0">
                <a:solidFill>
                  <a:srgbClr val="FF0000"/>
                </a:solidFill>
              </a:rPr>
              <a:t>E</a:t>
            </a:r>
            <a:endParaRPr lang="nl-NL" sz="2000" dirty="0">
              <a:solidFill>
                <a:srgbClr val="FF0000"/>
              </a:solidFill>
            </a:endParaRP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428743EC-A0C1-420B-80F4-11A214155857}"/>
              </a:ext>
            </a:extLst>
          </p:cNvPr>
          <p:cNvSpPr/>
          <p:nvPr/>
        </p:nvSpPr>
        <p:spPr>
          <a:xfrm>
            <a:off x="349648" y="5418265"/>
            <a:ext cx="85484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 Δ</a:t>
            </a:r>
            <a:r>
              <a:rPr lang="nl-NL" i="1" dirty="0">
                <a:latin typeface="Calibri" panose="020F0502020204030204" pitchFamily="34" charset="0"/>
                <a:ea typeface="Arial" panose="020B0604020202020204" pitchFamily="34" charset="0"/>
              </a:rPr>
              <a:t>E </a:t>
            </a: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=  vormingswarmte reactieproducten  –  vormingswarmte beginstoffen</a:t>
            </a:r>
            <a:endParaRPr lang="nl-NL" baseline="-25000" dirty="0"/>
          </a:p>
        </p:txBody>
      </p:sp>
    </p:spTree>
    <p:extLst>
      <p:ext uri="{BB962C8B-B14F-4D97-AF65-F5344CB8AC3E}">
        <p14:creationId xmlns:p14="http://schemas.microsoft.com/office/powerpoint/2010/main" val="176871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004862A0-1179-2A50-7C82-279CE5A2E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934" y="0"/>
            <a:ext cx="52861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514580"/>
      </p:ext>
    </p:extLst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85" b="19350"/>
          <a:stretch/>
        </p:blipFill>
        <p:spPr>
          <a:xfrm>
            <a:off x="383599" y="527435"/>
            <a:ext cx="5726644" cy="574546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DD669DC3-F52C-4BFA-8145-EE279AB955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08" t="14880" r="36262" b="13172"/>
          <a:stretch/>
        </p:blipFill>
        <p:spPr>
          <a:xfrm>
            <a:off x="6208517" y="254641"/>
            <a:ext cx="2439828" cy="308676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676FD31A-D0A1-4BEA-BE37-199BB0724CD2}"/>
              </a:ext>
            </a:extLst>
          </p:cNvPr>
          <p:cNvSpPr txBox="1"/>
          <p:nvPr/>
        </p:nvSpPr>
        <p:spPr>
          <a:xfrm>
            <a:off x="6369006" y="3341406"/>
            <a:ext cx="2116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Kaarsvet verbranden</a:t>
            </a:r>
          </a:p>
        </p:txBody>
      </p:sp>
    </p:spTree>
    <p:extLst>
      <p:ext uri="{BB962C8B-B14F-4D97-AF65-F5344CB8AC3E}">
        <p14:creationId xmlns:p14="http://schemas.microsoft.com/office/powerpoint/2010/main" val="1253124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2333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85" b="19350"/>
          <a:stretch/>
        </p:blipFill>
        <p:spPr>
          <a:xfrm>
            <a:off x="383599" y="527435"/>
            <a:ext cx="5726644" cy="574546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DD669DC3-F52C-4BFA-8145-EE279AB955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08" t="14880" r="36262" b="13172"/>
          <a:stretch/>
        </p:blipFill>
        <p:spPr>
          <a:xfrm>
            <a:off x="6208517" y="254641"/>
            <a:ext cx="2439828" cy="308676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1A154F0-4708-490A-A1E9-13064D060BB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06" t="-4978" r="31327" b="28845"/>
          <a:stretch/>
        </p:blipFill>
        <p:spPr>
          <a:xfrm>
            <a:off x="6208517" y="3798332"/>
            <a:ext cx="2439828" cy="2564799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676FD31A-D0A1-4BEA-BE37-199BB0724CD2}"/>
              </a:ext>
            </a:extLst>
          </p:cNvPr>
          <p:cNvSpPr txBox="1"/>
          <p:nvPr/>
        </p:nvSpPr>
        <p:spPr>
          <a:xfrm>
            <a:off x="6369006" y="3341406"/>
            <a:ext cx="2116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Kaarsvet verbranden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270CBC9-7121-41B9-90B8-A3AB6E50C581}"/>
              </a:ext>
            </a:extLst>
          </p:cNvPr>
          <p:cNvSpPr txBox="1"/>
          <p:nvPr/>
        </p:nvSpPr>
        <p:spPr>
          <a:xfrm>
            <a:off x="6554249" y="6363131"/>
            <a:ext cx="1746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IJskristal vormen</a:t>
            </a:r>
          </a:p>
        </p:txBody>
      </p:sp>
    </p:spTree>
    <p:extLst>
      <p:ext uri="{BB962C8B-B14F-4D97-AF65-F5344CB8AC3E}">
        <p14:creationId xmlns:p14="http://schemas.microsoft.com/office/powerpoint/2010/main" val="204441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49585" b="91209"/>
          <a:stretch/>
        </p:blipFill>
        <p:spPr>
          <a:xfrm>
            <a:off x="383599" y="527435"/>
            <a:ext cx="5726644" cy="626247"/>
          </a:xfrm>
          <a:prstGeom prst="rect">
            <a:avLst/>
          </a:prstGeom>
        </p:spPr>
      </p:pic>
      <p:pic>
        <p:nvPicPr>
          <p:cNvPr id="5" name="Afbeelding 4" descr="http://cdpcontent.toegang.nu/d3409bf3-9312-4e70-bf68-20bd6476003e/20160405085656/extract/assets/img/layout/252.jpg">
            <a:extLst>
              <a:ext uri="{FF2B5EF4-FFF2-40B4-BE49-F238E27FC236}">
                <a16:creationId xmlns:a16="http://schemas.microsoft.com/office/drawing/2014/main" id="{12FDF200-AAEC-49B0-995D-21BFFA5EE1D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0" t="40255" r="16218" b="36290"/>
          <a:stretch/>
        </p:blipFill>
        <p:spPr bwMode="auto">
          <a:xfrm>
            <a:off x="1060124" y="1489806"/>
            <a:ext cx="4434822" cy="41162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674881AF-57D8-42E1-B72A-8A7636E77FB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08" t="14880" r="36262" b="13172"/>
          <a:stretch/>
        </p:blipFill>
        <p:spPr>
          <a:xfrm>
            <a:off x="6208517" y="254641"/>
            <a:ext cx="2439828" cy="3086765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64966A9-BE30-4184-BF54-ABE5EC5E90F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06" t="-4978" r="31327" b="28845"/>
          <a:stretch/>
        </p:blipFill>
        <p:spPr>
          <a:xfrm>
            <a:off x="6208517" y="3798332"/>
            <a:ext cx="2439828" cy="2564799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1CDEDBBE-9A33-45C7-8FB2-E271A4C1A69D}"/>
              </a:ext>
            </a:extLst>
          </p:cNvPr>
          <p:cNvSpPr txBox="1"/>
          <p:nvPr/>
        </p:nvSpPr>
        <p:spPr>
          <a:xfrm>
            <a:off x="6369006" y="3341406"/>
            <a:ext cx="2116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Kaarsvet verbranden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A2FE84ED-A782-46A5-BC58-E6D98073A11A}"/>
              </a:ext>
            </a:extLst>
          </p:cNvPr>
          <p:cNvSpPr txBox="1"/>
          <p:nvPr/>
        </p:nvSpPr>
        <p:spPr>
          <a:xfrm>
            <a:off x="6554249" y="6363131"/>
            <a:ext cx="1746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IJskristal vormen</a:t>
            </a:r>
          </a:p>
        </p:txBody>
      </p:sp>
    </p:spTree>
    <p:extLst>
      <p:ext uri="{BB962C8B-B14F-4D97-AF65-F5344CB8AC3E}">
        <p14:creationId xmlns:p14="http://schemas.microsoft.com/office/powerpoint/2010/main" val="198146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63D78A5C-30C8-4882-A930-C3AE068F12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27" b="19350"/>
          <a:stretch/>
        </p:blipFill>
        <p:spPr>
          <a:xfrm>
            <a:off x="632389" y="519583"/>
            <a:ext cx="5669486" cy="5761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77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63D78A5C-30C8-4882-A930-C3AE068F12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27" b="19350"/>
          <a:stretch/>
        </p:blipFill>
        <p:spPr>
          <a:xfrm>
            <a:off x="632389" y="519583"/>
            <a:ext cx="5669486" cy="5761576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FC5AC5E4-EB01-4818-AF9C-818DF32E098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69" r="17017"/>
          <a:stretch/>
        </p:blipFill>
        <p:spPr>
          <a:xfrm>
            <a:off x="6264067" y="519583"/>
            <a:ext cx="2427006" cy="2488537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17472131-712F-4024-AD4A-A74CDD7DEE32}"/>
              </a:ext>
            </a:extLst>
          </p:cNvPr>
          <p:cNvSpPr txBox="1"/>
          <p:nvPr/>
        </p:nvSpPr>
        <p:spPr>
          <a:xfrm>
            <a:off x="6760290" y="3031039"/>
            <a:ext cx="143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Fotosynthese</a:t>
            </a:r>
          </a:p>
        </p:txBody>
      </p:sp>
    </p:spTree>
    <p:extLst>
      <p:ext uri="{BB962C8B-B14F-4D97-AF65-F5344CB8AC3E}">
        <p14:creationId xmlns:p14="http://schemas.microsoft.com/office/powerpoint/2010/main" val="151295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63D78A5C-30C8-4882-A930-C3AE068F12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27" b="19350"/>
          <a:stretch/>
        </p:blipFill>
        <p:spPr>
          <a:xfrm>
            <a:off x="632389" y="519583"/>
            <a:ext cx="5669486" cy="5761576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5E5CC8F9-0C69-4443-BEC9-AA8DA346FF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16" t="6129" r="31257"/>
          <a:stretch/>
        </p:blipFill>
        <p:spPr>
          <a:xfrm>
            <a:off x="6282971" y="3541249"/>
            <a:ext cx="2427006" cy="2762829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FC5AC5E4-EB01-4818-AF9C-818DF32E098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69" r="17017"/>
          <a:stretch/>
        </p:blipFill>
        <p:spPr>
          <a:xfrm>
            <a:off x="6264067" y="519583"/>
            <a:ext cx="2427006" cy="2488537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17472131-712F-4024-AD4A-A74CDD7DEE32}"/>
              </a:ext>
            </a:extLst>
          </p:cNvPr>
          <p:cNvSpPr txBox="1"/>
          <p:nvPr/>
        </p:nvSpPr>
        <p:spPr>
          <a:xfrm>
            <a:off x="6760290" y="3031039"/>
            <a:ext cx="143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Fotosynthese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9F551B15-31D7-4E69-9109-02909F9547DE}"/>
              </a:ext>
            </a:extLst>
          </p:cNvPr>
          <p:cNvSpPr txBox="1"/>
          <p:nvPr/>
        </p:nvSpPr>
        <p:spPr>
          <a:xfrm>
            <a:off x="6871122" y="6304078"/>
            <a:ext cx="1212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IJs smelten</a:t>
            </a:r>
          </a:p>
        </p:txBody>
      </p:sp>
    </p:spTree>
    <p:extLst>
      <p:ext uri="{BB962C8B-B14F-4D97-AF65-F5344CB8AC3E}">
        <p14:creationId xmlns:p14="http://schemas.microsoft.com/office/powerpoint/2010/main" val="141576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63D78A5C-30C8-4882-A930-C3AE068F12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27" b="91004"/>
          <a:stretch/>
        </p:blipFill>
        <p:spPr>
          <a:xfrm>
            <a:off x="632389" y="519583"/>
            <a:ext cx="5669486" cy="642645"/>
          </a:xfrm>
          <a:prstGeom prst="rect">
            <a:avLst/>
          </a:prstGeom>
        </p:spPr>
      </p:pic>
      <p:pic>
        <p:nvPicPr>
          <p:cNvPr id="5" name="Afbeelding 4" descr="http://cdpcontent.toegang.nu/d3409bf3-9312-4e70-bf68-20bd6476003e/20160405085656/extract/assets/img/layout/252.jpg">
            <a:extLst>
              <a:ext uri="{FF2B5EF4-FFF2-40B4-BE49-F238E27FC236}">
                <a16:creationId xmlns:a16="http://schemas.microsoft.com/office/drawing/2014/main" id="{4AADF8E2-5831-44F9-A9B8-DF3C5F9C83A0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0" t="65485" r="16218" b="10505"/>
          <a:stretch/>
        </p:blipFill>
        <p:spPr bwMode="auto">
          <a:xfrm>
            <a:off x="1119500" y="1469877"/>
            <a:ext cx="4272896" cy="42387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329E6792-6CDA-41D4-B7F2-3783C7CA18A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16" t="6129" r="31257"/>
          <a:stretch/>
        </p:blipFill>
        <p:spPr>
          <a:xfrm>
            <a:off x="6282971" y="3541249"/>
            <a:ext cx="2427006" cy="2762829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96FA8BF4-BC9A-491D-B55A-8BC93FD64A1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69" r="17017"/>
          <a:stretch/>
        </p:blipFill>
        <p:spPr>
          <a:xfrm>
            <a:off x="6264067" y="519583"/>
            <a:ext cx="2427006" cy="2488537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99D4C57C-AD9B-4EA3-BA0C-F2F80DFB0C4F}"/>
              </a:ext>
            </a:extLst>
          </p:cNvPr>
          <p:cNvSpPr txBox="1"/>
          <p:nvPr/>
        </p:nvSpPr>
        <p:spPr>
          <a:xfrm>
            <a:off x="6760290" y="3031039"/>
            <a:ext cx="143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Fotosynthese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039EA7D2-503A-45CC-96B9-197A6D5E6588}"/>
              </a:ext>
            </a:extLst>
          </p:cNvPr>
          <p:cNvSpPr txBox="1"/>
          <p:nvPr/>
        </p:nvSpPr>
        <p:spPr>
          <a:xfrm>
            <a:off x="6871122" y="6304078"/>
            <a:ext cx="1212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IJs smelten</a:t>
            </a:r>
          </a:p>
        </p:txBody>
      </p:sp>
    </p:spTree>
    <p:extLst>
      <p:ext uri="{BB962C8B-B14F-4D97-AF65-F5344CB8AC3E}">
        <p14:creationId xmlns:p14="http://schemas.microsoft.com/office/powerpoint/2010/main" val="1356749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1976</TotalTime>
  <Words>243</Words>
  <Application>Microsoft Office PowerPoint</Application>
  <PresentationFormat>Diavoorstelling (4:3)</PresentationFormat>
  <Paragraphs>63</Paragraphs>
  <Slides>30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Het Bonifatius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Boddeke</dc:creator>
  <cp:lastModifiedBy>Paul Boddeke</cp:lastModifiedBy>
  <cp:revision>38</cp:revision>
  <dcterms:created xsi:type="dcterms:W3CDTF">2015-09-17T12:02:28Z</dcterms:created>
  <dcterms:modified xsi:type="dcterms:W3CDTF">2023-05-01T13:50:50Z</dcterms:modified>
</cp:coreProperties>
</file>